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10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274320"/>
            <a:ext cx="1828800" cy="59436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9144000" y="1371600"/>
            <a:ext cx="228600" cy="228600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4" name="Shape 1"/>
          <p:cNvSpPr/>
          <p:nvPr/>
        </p:nvSpPr>
        <p:spPr>
          <a:xfrm>
            <a:off x="10515600" y="2560320"/>
            <a:ext cx="137160" cy="137160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5" name="Shape 2"/>
          <p:cNvSpPr/>
          <p:nvPr/>
        </p:nvSpPr>
        <p:spPr>
          <a:xfrm>
            <a:off x="7772400" y="5029200"/>
            <a:ext cx="91440" cy="91440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6" name="Shape 3"/>
          <p:cNvSpPr/>
          <p:nvPr/>
        </p:nvSpPr>
        <p:spPr>
          <a:xfrm>
            <a:off x="10972800" y="4572000"/>
            <a:ext cx="182880" cy="182880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2011680"/>
            <a:ext cx="10972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EAS AI Adoption Dashboard</a:t>
            </a:r>
            <a:endParaRPr lang="en-US" sz="4200" dirty="0"/>
          </a:p>
        </p:txBody>
      </p:sp>
      <p:sp>
        <p:nvSpPr>
          <p:cNvPr id="8" name="Shape 5"/>
          <p:cNvSpPr/>
          <p:nvPr/>
        </p:nvSpPr>
        <p:spPr>
          <a:xfrm>
            <a:off x="457200" y="3200400"/>
            <a:ext cx="2743200" cy="0"/>
          </a:xfrm>
          <a:prstGeom prst="line">
            <a:avLst/>
          </a:prstGeom>
          <a:noFill/>
          <a:ln w="50800">
            <a:solidFill>
              <a:srgbClr val="1FED9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57200" y="347472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Contributor Rollout Guide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457200" y="411480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AAAA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step-by-step walkthrough to get started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457200" y="5943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777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 Application Solutions  |  Q2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91440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www.ejada.com</a:t>
            </a:r>
            <a:endParaRPr lang="en-US" sz="800" dirty="0"/>
          </a:p>
        </p:txBody>
      </p:sp>
      <p:sp>
        <p:nvSpPr>
          <p:cNvPr id="4" name="Shape 1"/>
          <p:cNvSpPr/>
          <p:nvPr/>
        </p:nvSpPr>
        <p:spPr>
          <a:xfrm>
            <a:off x="11430000" y="36576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5" name="Shape 2"/>
          <p:cNvSpPr/>
          <p:nvPr/>
        </p:nvSpPr>
        <p:spPr>
          <a:xfrm>
            <a:off x="10789920" y="6217920"/>
            <a:ext cx="73152" cy="73152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6" name="Shape 3"/>
          <p:cNvSpPr/>
          <p:nvPr/>
        </p:nvSpPr>
        <p:spPr>
          <a:xfrm>
            <a:off x="10789920" y="182880"/>
            <a:ext cx="1097280" cy="411480"/>
          </a:xfrm>
          <a:prstGeom prst="roundRect">
            <a:avLst>
              <a:gd name="adj" fmla="val 33333"/>
            </a:avLst>
          </a:prstGeom>
          <a:solidFill>
            <a:srgbClr val="1FED93"/>
          </a:solidFill>
          <a:ln/>
        </p:spPr>
      </p:sp>
      <p:sp>
        <p:nvSpPr>
          <p:cNvPr id="7" name="Text 4"/>
          <p:cNvSpPr/>
          <p:nvPr/>
        </p:nvSpPr>
        <p:spPr>
          <a:xfrm>
            <a:off x="10789920" y="182880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8 of 10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68580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Explore Resources &amp; Learn</a:t>
            </a:r>
            <a:endParaRPr lang="en-US" sz="2800" dirty="0"/>
          </a:p>
        </p:txBody>
      </p:sp>
      <p:sp>
        <p:nvSpPr>
          <p:cNvPr id="9" name="Shape 6"/>
          <p:cNvSpPr/>
          <p:nvPr/>
        </p:nvSpPr>
        <p:spPr>
          <a:xfrm>
            <a:off x="457200" y="1325880"/>
            <a:ext cx="2286000" cy="0"/>
          </a:xfrm>
          <a:prstGeom prst="line">
            <a:avLst/>
          </a:prstGeom>
          <a:noFill/>
          <a:ln w="38100">
            <a:solidFill>
              <a:srgbClr val="1FED9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57200" y="14173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 use cases, prompts, skills, guidelines, and enablement materials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57200" y="1920240"/>
            <a:ext cx="3566160" cy="2103120"/>
          </a:xfrm>
          <a:prstGeom prst="roundRect">
            <a:avLst>
              <a:gd name="adj" fmla="val 5217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57200" y="1920240"/>
            <a:ext cx="3566160" cy="54864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3" name="Shape 10"/>
          <p:cNvSpPr/>
          <p:nvPr/>
        </p:nvSpPr>
        <p:spPr>
          <a:xfrm>
            <a:off x="731520" y="2194560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3B82F6"/>
          </a:solidFill>
          <a:ln/>
        </p:spPr>
      </p:sp>
      <p:sp>
        <p:nvSpPr>
          <p:cNvPr id="14" name="Text 11"/>
          <p:cNvSpPr/>
          <p:nvPr/>
        </p:nvSpPr>
        <p:spPr>
          <a:xfrm>
            <a:off x="731520" y="21945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UC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1371600" y="21945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 Library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731520" y="2834640"/>
            <a:ext cx="3017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Browse 40+ AI Innovation-approved use cases and community submissions. Filter by practice, tool, or category.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4297680" y="1920240"/>
            <a:ext cx="3566160" cy="2103120"/>
          </a:xfrm>
          <a:prstGeom prst="roundRect">
            <a:avLst>
              <a:gd name="adj" fmla="val 5217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297680" y="1920240"/>
            <a:ext cx="3566160" cy="54864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9" name="Shape 16"/>
          <p:cNvSpPr/>
          <p:nvPr/>
        </p:nvSpPr>
        <p:spPr>
          <a:xfrm>
            <a:off x="4572000" y="2194560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8B5CF6"/>
          </a:solidFill>
          <a:ln/>
        </p:spPr>
      </p:sp>
      <p:sp>
        <p:nvSpPr>
          <p:cNvPr id="20" name="Text 17"/>
          <p:cNvSpPr/>
          <p:nvPr/>
        </p:nvSpPr>
        <p:spPr>
          <a:xfrm>
            <a:off x="4572000" y="21945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5212080" y="21945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Library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4572000" y="2834640"/>
            <a:ext cx="3017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Ready-to-use AI prompts tailored for every role: PM, SA, BA, Developer, DBA, Admin, and Delivery Manager.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8138160" y="1920240"/>
            <a:ext cx="3566160" cy="2103120"/>
          </a:xfrm>
          <a:prstGeom prst="roundRect">
            <a:avLst>
              <a:gd name="adj" fmla="val 5217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8138160" y="1920240"/>
            <a:ext cx="356616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25" name="Shape 22"/>
          <p:cNvSpPr/>
          <p:nvPr/>
        </p:nvSpPr>
        <p:spPr>
          <a:xfrm>
            <a:off x="8412480" y="2194560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22C55E"/>
          </a:solidFill>
          <a:ln/>
        </p:spPr>
      </p:sp>
      <p:sp>
        <p:nvSpPr>
          <p:cNvPr id="26" name="Text 23"/>
          <p:cNvSpPr/>
          <p:nvPr/>
        </p:nvSpPr>
        <p:spPr>
          <a:xfrm>
            <a:off x="8412480" y="21945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9052560" y="21945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Skills Library</a:t>
            </a:r>
            <a:endParaRPr lang="en-US" sz="1300" dirty="0"/>
          </a:p>
        </p:txBody>
      </p:sp>
      <p:sp>
        <p:nvSpPr>
          <p:cNvPr id="28" name="Text 25"/>
          <p:cNvSpPr/>
          <p:nvPr/>
        </p:nvSpPr>
        <p:spPr>
          <a:xfrm>
            <a:off x="8412480" y="2834640"/>
            <a:ext cx="3017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skills and capabilities reference. Understand what each AI tool can do for your specific role.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457200" y="4297680"/>
            <a:ext cx="3566160" cy="2103120"/>
          </a:xfrm>
          <a:prstGeom prst="roundRect">
            <a:avLst>
              <a:gd name="adj" fmla="val 5217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7"/>
          <p:cNvSpPr/>
          <p:nvPr/>
        </p:nvSpPr>
        <p:spPr>
          <a:xfrm>
            <a:off x="457200" y="4297680"/>
            <a:ext cx="356616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1" name="Shape 28"/>
          <p:cNvSpPr/>
          <p:nvPr/>
        </p:nvSpPr>
        <p:spPr>
          <a:xfrm>
            <a:off x="731520" y="4572000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F59E0B"/>
          </a:solidFill>
          <a:ln/>
        </p:spPr>
      </p:sp>
      <p:sp>
        <p:nvSpPr>
          <p:cNvPr id="32" name="Text 29"/>
          <p:cNvSpPr/>
          <p:nvPr/>
        </p:nvSpPr>
        <p:spPr>
          <a:xfrm>
            <a:off x="731520" y="45720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</a:t>
            </a:r>
            <a:endParaRPr lang="en-US" sz="1000" dirty="0"/>
          </a:p>
        </p:txBody>
      </p:sp>
      <p:sp>
        <p:nvSpPr>
          <p:cNvPr id="33" name="Text 30"/>
          <p:cNvSpPr/>
          <p:nvPr/>
        </p:nvSpPr>
        <p:spPr>
          <a:xfrm>
            <a:off x="1371600" y="457200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Guidelines</a:t>
            </a:r>
            <a:endParaRPr lang="en-US" sz="1300" dirty="0"/>
          </a:p>
        </p:txBody>
      </p:sp>
      <p:sp>
        <p:nvSpPr>
          <p:cNvPr id="34" name="Text 31"/>
          <p:cNvSpPr/>
          <p:nvPr/>
        </p:nvSpPr>
        <p:spPr>
          <a:xfrm>
            <a:off x="731520" y="5212080"/>
            <a:ext cx="3017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practices for AI tool usage at Ejada. Security, data privacy, and usage policies.</a:t>
            </a:r>
            <a:endParaRPr lang="en-US" sz="1000" dirty="0"/>
          </a:p>
        </p:txBody>
      </p:sp>
      <p:sp>
        <p:nvSpPr>
          <p:cNvPr id="35" name="Shape 32"/>
          <p:cNvSpPr/>
          <p:nvPr/>
        </p:nvSpPr>
        <p:spPr>
          <a:xfrm>
            <a:off x="4297680" y="4297680"/>
            <a:ext cx="3566160" cy="2103120"/>
          </a:xfrm>
          <a:prstGeom prst="roundRect">
            <a:avLst>
              <a:gd name="adj" fmla="val 5217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6" name="Shape 33"/>
          <p:cNvSpPr/>
          <p:nvPr/>
        </p:nvSpPr>
        <p:spPr>
          <a:xfrm>
            <a:off x="4297680" y="4297680"/>
            <a:ext cx="3566160" cy="54864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7" name="Shape 34"/>
          <p:cNvSpPr/>
          <p:nvPr/>
        </p:nvSpPr>
        <p:spPr>
          <a:xfrm>
            <a:off x="4572000" y="4572000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00897B"/>
          </a:solidFill>
          <a:ln/>
        </p:spPr>
      </p:sp>
      <p:sp>
        <p:nvSpPr>
          <p:cNvPr id="38" name="Text 35"/>
          <p:cNvSpPr/>
          <p:nvPr/>
        </p:nvSpPr>
        <p:spPr>
          <a:xfrm>
            <a:off x="4572000" y="45720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</a:t>
            </a:r>
            <a:endParaRPr lang="en-US" sz="1000" dirty="0"/>
          </a:p>
        </p:txBody>
      </p:sp>
      <p:sp>
        <p:nvSpPr>
          <p:cNvPr id="39" name="Text 36"/>
          <p:cNvSpPr/>
          <p:nvPr/>
        </p:nvSpPr>
        <p:spPr>
          <a:xfrm>
            <a:off x="5212080" y="457200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Copilot Enablement</a:t>
            </a:r>
            <a:endParaRPr lang="en-US" sz="1300" dirty="0"/>
          </a:p>
        </p:txBody>
      </p:sp>
      <p:sp>
        <p:nvSpPr>
          <p:cNvPr id="40" name="Text 37"/>
          <p:cNvSpPr/>
          <p:nvPr/>
        </p:nvSpPr>
        <p:spPr>
          <a:xfrm>
            <a:off x="4572000" y="5212080"/>
            <a:ext cx="3017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materials, setup guides, and tips for GitHub Copilot and M365 Copilot.</a:t>
            </a:r>
            <a:endParaRPr lang="en-US" sz="1000" dirty="0"/>
          </a:p>
        </p:txBody>
      </p:sp>
      <p:sp>
        <p:nvSpPr>
          <p:cNvPr id="41" name="Shape 38"/>
          <p:cNvSpPr/>
          <p:nvPr/>
        </p:nvSpPr>
        <p:spPr>
          <a:xfrm>
            <a:off x="8138160" y="4297680"/>
            <a:ext cx="3566160" cy="2103120"/>
          </a:xfrm>
          <a:prstGeom prst="roundRect">
            <a:avLst>
              <a:gd name="adj" fmla="val 5217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42" name="Shape 39"/>
          <p:cNvSpPr/>
          <p:nvPr/>
        </p:nvSpPr>
        <p:spPr>
          <a:xfrm>
            <a:off x="8138160" y="4297680"/>
            <a:ext cx="356616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43" name="Shape 40"/>
          <p:cNvSpPr/>
          <p:nvPr/>
        </p:nvSpPr>
        <p:spPr>
          <a:xfrm>
            <a:off x="8412480" y="4572000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EF4444"/>
          </a:solidFill>
          <a:ln/>
        </p:spPr>
      </p:sp>
      <p:sp>
        <p:nvSpPr>
          <p:cNvPr id="44" name="Text 41"/>
          <p:cNvSpPr/>
          <p:nvPr/>
        </p:nvSpPr>
        <p:spPr>
          <a:xfrm>
            <a:off x="8412480" y="45720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</a:t>
            </a:r>
            <a:endParaRPr lang="en-US" sz="1000" dirty="0"/>
          </a:p>
        </p:txBody>
      </p:sp>
      <p:sp>
        <p:nvSpPr>
          <p:cNvPr id="45" name="Text 42"/>
          <p:cNvSpPr/>
          <p:nvPr/>
        </p:nvSpPr>
        <p:spPr>
          <a:xfrm>
            <a:off x="9052560" y="457200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News</a:t>
            </a:r>
            <a:endParaRPr lang="en-US" sz="1300" dirty="0"/>
          </a:p>
        </p:txBody>
      </p:sp>
      <p:sp>
        <p:nvSpPr>
          <p:cNvPr id="46" name="Text 43"/>
          <p:cNvSpPr/>
          <p:nvPr/>
        </p:nvSpPr>
        <p:spPr>
          <a:xfrm>
            <a:off x="8412480" y="5212080"/>
            <a:ext cx="3017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Latest AI news, updates, and announcements relevant to EAS teams.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91440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www.ejada.com</a:t>
            </a:r>
            <a:endParaRPr lang="en-US" sz="800" dirty="0"/>
          </a:p>
        </p:txBody>
      </p:sp>
      <p:sp>
        <p:nvSpPr>
          <p:cNvPr id="4" name="Shape 1"/>
          <p:cNvSpPr/>
          <p:nvPr/>
        </p:nvSpPr>
        <p:spPr>
          <a:xfrm>
            <a:off x="11430000" y="36576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5" name="Shape 2"/>
          <p:cNvSpPr/>
          <p:nvPr/>
        </p:nvSpPr>
        <p:spPr>
          <a:xfrm>
            <a:off x="10789920" y="6217920"/>
            <a:ext cx="73152" cy="73152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6" name="Shape 3"/>
          <p:cNvSpPr/>
          <p:nvPr/>
        </p:nvSpPr>
        <p:spPr>
          <a:xfrm>
            <a:off x="10789920" y="182880"/>
            <a:ext cx="1097280" cy="411480"/>
          </a:xfrm>
          <a:prstGeom prst="roundRect">
            <a:avLst>
              <a:gd name="adj" fmla="val 33333"/>
            </a:avLst>
          </a:prstGeom>
          <a:solidFill>
            <a:srgbClr val="1FED93"/>
          </a:solidFill>
          <a:ln/>
        </p:spPr>
      </p:sp>
      <p:sp>
        <p:nvSpPr>
          <p:cNvPr id="7" name="Text 4"/>
          <p:cNvSpPr/>
          <p:nvPr/>
        </p:nvSpPr>
        <p:spPr>
          <a:xfrm>
            <a:off x="10789920" y="182880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9 of 10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68580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Library</a:t>
            </a:r>
            <a:endParaRPr lang="en-US" sz="2800" dirty="0"/>
          </a:p>
        </p:txBody>
      </p:sp>
      <p:sp>
        <p:nvSpPr>
          <p:cNvPr id="9" name="Shape 6"/>
          <p:cNvSpPr/>
          <p:nvPr/>
        </p:nvSpPr>
        <p:spPr>
          <a:xfrm>
            <a:off x="457200" y="1325880"/>
            <a:ext cx="2286000" cy="0"/>
          </a:xfrm>
          <a:prstGeom prst="line">
            <a:avLst/>
          </a:prstGeom>
          <a:noFill/>
          <a:ln w="38100">
            <a:solidFill>
              <a:srgbClr val="1FED9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57200" y="14173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Ready-to-use AI prompts tailored for every role at Ejada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57200" y="1828800"/>
            <a:ext cx="11247120" cy="822960"/>
          </a:xfrm>
          <a:prstGeom prst="roundRect">
            <a:avLst>
              <a:gd name="adj" fmla="val 11111"/>
            </a:avLst>
          </a:prstGeom>
          <a:solidFill>
            <a:srgbClr val="EDE7F6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640080" y="1965960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8B5CF6"/>
          </a:solidFill>
          <a:ln/>
        </p:spPr>
      </p:sp>
      <p:sp>
        <p:nvSpPr>
          <p:cNvPr id="13" name="Text 10"/>
          <p:cNvSpPr/>
          <p:nvPr/>
        </p:nvSpPr>
        <p:spPr>
          <a:xfrm>
            <a:off x="640080" y="19659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1280160" y="1920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any prompt to copy it, then paste into GitHub Copilot Chat, Microsoft Copilot, or any AI tool.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Customize the [bracketed] placeholders with your specific context.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57200" y="2880360"/>
            <a:ext cx="1280160" cy="347472"/>
          </a:xfrm>
          <a:prstGeom prst="roundRect">
            <a:avLst>
              <a:gd name="adj" fmla="val 39474"/>
            </a:avLst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57200" y="288036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Roles</a:t>
            </a:r>
            <a:endParaRPr lang="en-US" sz="800" dirty="0"/>
          </a:p>
        </p:txBody>
      </p:sp>
      <p:sp>
        <p:nvSpPr>
          <p:cNvPr id="17" name="Shape 14"/>
          <p:cNvSpPr/>
          <p:nvPr/>
        </p:nvSpPr>
        <p:spPr>
          <a:xfrm>
            <a:off x="1874520" y="2880360"/>
            <a:ext cx="1280160" cy="347472"/>
          </a:xfrm>
          <a:prstGeom prst="roundRect">
            <a:avLst>
              <a:gd name="adj" fmla="val 39474"/>
            </a:avLst>
          </a:prstGeom>
          <a:solidFill>
            <a:srgbClr val="F5F7FA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1874520" y="288036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Mgr</a:t>
            </a:r>
            <a:endParaRPr lang="en-US" sz="800" dirty="0"/>
          </a:p>
        </p:txBody>
      </p:sp>
      <p:sp>
        <p:nvSpPr>
          <p:cNvPr id="19" name="Shape 16"/>
          <p:cNvSpPr/>
          <p:nvPr/>
        </p:nvSpPr>
        <p:spPr>
          <a:xfrm>
            <a:off x="3291840" y="2880360"/>
            <a:ext cx="1280160" cy="347472"/>
          </a:xfrm>
          <a:prstGeom prst="roundRect">
            <a:avLst>
              <a:gd name="adj" fmla="val 39474"/>
            </a:avLst>
          </a:prstGeom>
          <a:solidFill>
            <a:srgbClr val="F5F7FA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3291840" y="288036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 Arch</a:t>
            </a:r>
            <a:endParaRPr lang="en-US" sz="800" dirty="0"/>
          </a:p>
        </p:txBody>
      </p:sp>
      <p:sp>
        <p:nvSpPr>
          <p:cNvPr id="21" name="Shape 18"/>
          <p:cNvSpPr/>
          <p:nvPr/>
        </p:nvSpPr>
        <p:spPr>
          <a:xfrm>
            <a:off x="4709160" y="2880360"/>
            <a:ext cx="1280160" cy="347472"/>
          </a:xfrm>
          <a:prstGeom prst="roundRect">
            <a:avLst>
              <a:gd name="adj" fmla="val 39474"/>
            </a:avLst>
          </a:prstGeom>
          <a:solidFill>
            <a:srgbClr val="F5F7FA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709160" y="288036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Analyst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6126480" y="2880360"/>
            <a:ext cx="1280160" cy="347472"/>
          </a:xfrm>
          <a:prstGeom prst="roundRect">
            <a:avLst>
              <a:gd name="adj" fmla="val 39474"/>
            </a:avLst>
          </a:prstGeom>
          <a:solidFill>
            <a:srgbClr val="F5F7FA"/>
          </a:solidFill>
          <a:ln w="12700">
            <a:solidFill>
              <a:srgbClr val="00897B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6126480" y="288036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Developer</a:t>
            </a:r>
            <a:endParaRPr lang="en-US" sz="800" dirty="0"/>
          </a:p>
        </p:txBody>
      </p:sp>
      <p:sp>
        <p:nvSpPr>
          <p:cNvPr id="25" name="Shape 22"/>
          <p:cNvSpPr/>
          <p:nvPr/>
        </p:nvSpPr>
        <p:spPr>
          <a:xfrm>
            <a:off x="7543800" y="2880360"/>
            <a:ext cx="1280160" cy="347472"/>
          </a:xfrm>
          <a:prstGeom prst="roundRect">
            <a:avLst>
              <a:gd name="adj" fmla="val 39474"/>
            </a:avLst>
          </a:prstGeom>
          <a:solidFill>
            <a:srgbClr val="F5F7FA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7543800" y="288036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DBA</a:t>
            </a:r>
            <a:endParaRPr lang="en-US" sz="800" dirty="0"/>
          </a:p>
        </p:txBody>
      </p:sp>
      <p:sp>
        <p:nvSpPr>
          <p:cNvPr id="27" name="Shape 24"/>
          <p:cNvSpPr/>
          <p:nvPr/>
        </p:nvSpPr>
        <p:spPr>
          <a:xfrm>
            <a:off x="8961120" y="2880360"/>
            <a:ext cx="1280160" cy="347472"/>
          </a:xfrm>
          <a:prstGeom prst="roundRect">
            <a:avLst>
              <a:gd name="adj" fmla="val 39474"/>
            </a:avLst>
          </a:prstGeom>
          <a:solidFill>
            <a:srgbClr val="F5F7FA"/>
          </a:solidFill>
          <a:ln w="12700">
            <a:solidFill>
              <a:srgbClr val="001081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8961120" y="288036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</a:t>
            </a:r>
            <a:endParaRPr lang="en-US" sz="800" dirty="0"/>
          </a:p>
        </p:txBody>
      </p:sp>
      <p:sp>
        <p:nvSpPr>
          <p:cNvPr id="29" name="Shape 26"/>
          <p:cNvSpPr/>
          <p:nvPr/>
        </p:nvSpPr>
        <p:spPr>
          <a:xfrm>
            <a:off x="10378440" y="2880360"/>
            <a:ext cx="1280160" cy="347472"/>
          </a:xfrm>
          <a:prstGeom prst="roundRect">
            <a:avLst>
              <a:gd name="adj" fmla="val 39474"/>
            </a:avLst>
          </a:prstGeom>
          <a:solidFill>
            <a:srgbClr val="F5F7FA"/>
          </a:solidFill>
          <a:ln w="12700">
            <a:solidFill>
              <a:srgbClr val="6D4C41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10378440" y="288036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6D4C4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Delivery Mgr</a:t>
            </a:r>
            <a:endParaRPr lang="en-US" sz="800" dirty="0"/>
          </a:p>
        </p:txBody>
      </p:sp>
      <p:sp>
        <p:nvSpPr>
          <p:cNvPr id="31" name="Shape 28"/>
          <p:cNvSpPr/>
          <p:nvPr/>
        </p:nvSpPr>
        <p:spPr>
          <a:xfrm>
            <a:off x="457200" y="3474720"/>
            <a:ext cx="3566160" cy="1463040"/>
          </a:xfrm>
          <a:prstGeom prst="roundRect">
            <a:avLst>
              <a:gd name="adj" fmla="val 6250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2" name="Shape 29"/>
          <p:cNvSpPr/>
          <p:nvPr/>
        </p:nvSpPr>
        <p:spPr>
          <a:xfrm>
            <a:off x="457200" y="3474720"/>
            <a:ext cx="54864" cy="146304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3" name="Text 30"/>
          <p:cNvSpPr/>
          <p:nvPr/>
        </p:nvSpPr>
        <p:spPr>
          <a:xfrm>
            <a:off x="640080" y="356616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Sprint &amp; Planning</a:t>
            </a:r>
            <a:endParaRPr lang="en-US" sz="1200" dirty="0"/>
          </a:p>
        </p:txBody>
      </p:sp>
      <p:sp>
        <p:nvSpPr>
          <p:cNvPr id="34" name="Text 31"/>
          <p:cNvSpPr/>
          <p:nvPr/>
        </p:nvSpPr>
        <p:spPr>
          <a:xfrm>
            <a:off x="640080" y="38404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 sprint plans, capacity allocations, and deliverable breakdowns</a:t>
            </a:r>
            <a:endParaRPr lang="en-US" sz="900" dirty="0"/>
          </a:p>
        </p:txBody>
      </p:sp>
      <p:sp>
        <p:nvSpPr>
          <p:cNvPr id="35" name="Shape 32"/>
          <p:cNvSpPr/>
          <p:nvPr/>
        </p:nvSpPr>
        <p:spPr>
          <a:xfrm>
            <a:off x="594360" y="4251960"/>
            <a:ext cx="3291840" cy="548640"/>
          </a:xfrm>
          <a:prstGeom prst="roundRect">
            <a:avLst>
              <a:gd name="adj" fmla="val 8333"/>
            </a:avLst>
          </a:prstGeom>
          <a:solidFill>
            <a:srgbClr val="0F172A"/>
          </a:solidFill>
          <a:ln/>
        </p:spPr>
      </p:sp>
      <p:sp>
        <p:nvSpPr>
          <p:cNvPr id="36" name="Text 33"/>
          <p:cNvSpPr/>
          <p:nvPr/>
        </p:nvSpPr>
        <p:spPr>
          <a:xfrm>
            <a:off x="685800" y="4279392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00" i="1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"Generate a sprint planning summary for [project name]. We have [X] team members..."</a:t>
            </a:r>
            <a:endParaRPr lang="en-US" sz="700" dirty="0"/>
          </a:p>
        </p:txBody>
      </p:sp>
      <p:sp>
        <p:nvSpPr>
          <p:cNvPr id="37" name="Shape 34"/>
          <p:cNvSpPr/>
          <p:nvPr/>
        </p:nvSpPr>
        <p:spPr>
          <a:xfrm>
            <a:off x="4297680" y="3474720"/>
            <a:ext cx="3566160" cy="1463040"/>
          </a:xfrm>
          <a:prstGeom prst="roundRect">
            <a:avLst>
              <a:gd name="adj" fmla="val 6250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8" name="Shape 35"/>
          <p:cNvSpPr/>
          <p:nvPr/>
        </p:nvSpPr>
        <p:spPr>
          <a:xfrm>
            <a:off x="4297680" y="3474720"/>
            <a:ext cx="54864" cy="146304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39" name="Text 36"/>
          <p:cNvSpPr/>
          <p:nvPr/>
        </p:nvSpPr>
        <p:spPr>
          <a:xfrm>
            <a:off x="4480560" y="356616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Status Reporting</a:t>
            </a:r>
            <a:endParaRPr lang="en-US" sz="1200" dirty="0"/>
          </a:p>
        </p:txBody>
      </p:sp>
      <p:sp>
        <p:nvSpPr>
          <p:cNvPr id="40" name="Text 37"/>
          <p:cNvSpPr/>
          <p:nvPr/>
        </p:nvSpPr>
        <p:spPr>
          <a:xfrm>
            <a:off x="4480560" y="38404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Draft weekly project status reports with risks and key decisions</a:t>
            </a:r>
            <a:endParaRPr lang="en-US" sz="900" dirty="0"/>
          </a:p>
        </p:txBody>
      </p:sp>
      <p:sp>
        <p:nvSpPr>
          <p:cNvPr id="41" name="Shape 38"/>
          <p:cNvSpPr/>
          <p:nvPr/>
        </p:nvSpPr>
        <p:spPr>
          <a:xfrm>
            <a:off x="4434840" y="4251960"/>
            <a:ext cx="3291840" cy="548640"/>
          </a:xfrm>
          <a:prstGeom prst="roundRect">
            <a:avLst>
              <a:gd name="adj" fmla="val 8333"/>
            </a:avLst>
          </a:prstGeom>
          <a:solidFill>
            <a:srgbClr val="0F172A"/>
          </a:solidFill>
          <a:ln/>
        </p:spPr>
      </p:sp>
      <p:sp>
        <p:nvSpPr>
          <p:cNvPr id="42" name="Text 39"/>
          <p:cNvSpPr/>
          <p:nvPr/>
        </p:nvSpPr>
        <p:spPr>
          <a:xfrm>
            <a:off x="4526280" y="4279392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00" i="1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"Draft a weekly project status report for [project name]. Overall status: [Green/Amber/Red]..."</a:t>
            </a:r>
            <a:endParaRPr lang="en-US" sz="700" dirty="0"/>
          </a:p>
        </p:txBody>
      </p:sp>
      <p:sp>
        <p:nvSpPr>
          <p:cNvPr id="43" name="Shape 40"/>
          <p:cNvSpPr/>
          <p:nvPr/>
        </p:nvSpPr>
        <p:spPr>
          <a:xfrm>
            <a:off x="8138160" y="3474720"/>
            <a:ext cx="3566160" cy="1463040"/>
          </a:xfrm>
          <a:prstGeom prst="roundRect">
            <a:avLst>
              <a:gd name="adj" fmla="val 6250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44" name="Shape 41"/>
          <p:cNvSpPr/>
          <p:nvPr/>
        </p:nvSpPr>
        <p:spPr>
          <a:xfrm>
            <a:off x="8138160" y="3474720"/>
            <a:ext cx="54864" cy="146304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5" name="Text 42"/>
          <p:cNvSpPr/>
          <p:nvPr/>
        </p:nvSpPr>
        <p:spPr>
          <a:xfrm>
            <a:off x="8321040" y="356616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Story Generation</a:t>
            </a:r>
            <a:endParaRPr lang="en-US" sz="1200" dirty="0"/>
          </a:p>
        </p:txBody>
      </p:sp>
      <p:sp>
        <p:nvSpPr>
          <p:cNvPr id="46" name="Text 43"/>
          <p:cNvSpPr/>
          <p:nvPr/>
        </p:nvSpPr>
        <p:spPr>
          <a:xfrm>
            <a:off x="8321040" y="38404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user stories with acceptance criteria from BRD or feature descriptions</a:t>
            </a:r>
            <a:endParaRPr lang="en-US" sz="900" dirty="0"/>
          </a:p>
        </p:txBody>
      </p:sp>
      <p:sp>
        <p:nvSpPr>
          <p:cNvPr id="47" name="Shape 44"/>
          <p:cNvSpPr/>
          <p:nvPr/>
        </p:nvSpPr>
        <p:spPr>
          <a:xfrm>
            <a:off x="8275320" y="4251960"/>
            <a:ext cx="3291840" cy="548640"/>
          </a:xfrm>
          <a:prstGeom prst="roundRect">
            <a:avLst>
              <a:gd name="adj" fmla="val 8333"/>
            </a:avLst>
          </a:prstGeom>
          <a:solidFill>
            <a:srgbClr val="0F172A"/>
          </a:solidFill>
          <a:ln/>
        </p:spPr>
      </p:sp>
      <p:sp>
        <p:nvSpPr>
          <p:cNvPr id="48" name="Text 45"/>
          <p:cNvSpPr/>
          <p:nvPr/>
        </p:nvSpPr>
        <p:spPr>
          <a:xfrm>
            <a:off x="8366760" y="4279392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00" i="1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"Generate user stories with acceptance criteria for [feature name] in [project name]..."</a:t>
            </a:r>
            <a:endParaRPr lang="en-US" sz="700" dirty="0"/>
          </a:p>
        </p:txBody>
      </p:sp>
      <p:sp>
        <p:nvSpPr>
          <p:cNvPr id="49" name="Shape 46"/>
          <p:cNvSpPr/>
          <p:nvPr/>
        </p:nvSpPr>
        <p:spPr>
          <a:xfrm>
            <a:off x="457200" y="5120640"/>
            <a:ext cx="3566160" cy="1463040"/>
          </a:xfrm>
          <a:prstGeom prst="roundRect">
            <a:avLst>
              <a:gd name="adj" fmla="val 6250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0" name="Shape 47"/>
          <p:cNvSpPr/>
          <p:nvPr/>
        </p:nvSpPr>
        <p:spPr>
          <a:xfrm>
            <a:off x="457200" y="5120640"/>
            <a:ext cx="54864" cy="14630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51" name="Text 48"/>
          <p:cNvSpPr/>
          <p:nvPr/>
        </p:nvSpPr>
        <p:spPr>
          <a:xfrm>
            <a:off x="640080" y="52120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&amp; Issue Management</a:t>
            </a:r>
            <a:endParaRPr lang="en-US" sz="1200" dirty="0"/>
          </a:p>
        </p:txBody>
      </p:sp>
      <p:sp>
        <p:nvSpPr>
          <p:cNvPr id="52" name="Text 49"/>
          <p:cNvSpPr/>
          <p:nvPr/>
        </p:nvSpPr>
        <p:spPr>
          <a:xfrm>
            <a:off x="640080" y="548640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risks, create mitigation plans, and escalation strategies</a:t>
            </a:r>
            <a:endParaRPr lang="en-US" sz="900" dirty="0"/>
          </a:p>
        </p:txBody>
      </p:sp>
      <p:sp>
        <p:nvSpPr>
          <p:cNvPr id="53" name="Shape 50"/>
          <p:cNvSpPr/>
          <p:nvPr/>
        </p:nvSpPr>
        <p:spPr>
          <a:xfrm>
            <a:off x="594360" y="5897880"/>
            <a:ext cx="3291840" cy="548640"/>
          </a:xfrm>
          <a:prstGeom prst="roundRect">
            <a:avLst>
              <a:gd name="adj" fmla="val 8333"/>
            </a:avLst>
          </a:prstGeom>
          <a:solidFill>
            <a:srgbClr val="0F172A"/>
          </a:solidFill>
          <a:ln/>
        </p:spPr>
      </p:sp>
      <p:sp>
        <p:nvSpPr>
          <p:cNvPr id="54" name="Text 51"/>
          <p:cNvSpPr/>
          <p:nvPr/>
        </p:nvSpPr>
        <p:spPr>
          <a:xfrm>
            <a:off x="685800" y="5925312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00" i="1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"Analyze the following project context and identify top risks with mitigation plans..."</a:t>
            </a:r>
            <a:endParaRPr lang="en-US" sz="700" dirty="0"/>
          </a:p>
        </p:txBody>
      </p:sp>
      <p:sp>
        <p:nvSpPr>
          <p:cNvPr id="55" name="Shape 52"/>
          <p:cNvSpPr/>
          <p:nvPr/>
        </p:nvSpPr>
        <p:spPr>
          <a:xfrm>
            <a:off x="4297680" y="5120640"/>
            <a:ext cx="3566160" cy="1463040"/>
          </a:xfrm>
          <a:prstGeom prst="roundRect">
            <a:avLst>
              <a:gd name="adj" fmla="val 6250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6" name="Shape 53"/>
          <p:cNvSpPr/>
          <p:nvPr/>
        </p:nvSpPr>
        <p:spPr>
          <a:xfrm>
            <a:off x="4297680" y="5120640"/>
            <a:ext cx="54864" cy="146304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57" name="Text 54"/>
          <p:cNvSpPr/>
          <p:nvPr/>
        </p:nvSpPr>
        <p:spPr>
          <a:xfrm>
            <a:off x="4480560" y="52120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 Review &amp; QA</a:t>
            </a:r>
            <a:endParaRPr lang="en-US" sz="1200" dirty="0"/>
          </a:p>
        </p:txBody>
      </p:sp>
      <p:sp>
        <p:nvSpPr>
          <p:cNvPr id="58" name="Text 55"/>
          <p:cNvSpPr/>
          <p:nvPr/>
        </p:nvSpPr>
        <p:spPr>
          <a:xfrm>
            <a:off x="4480560" y="548640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code for quality, security, and best practices with AI assistance</a:t>
            </a:r>
            <a:endParaRPr lang="en-US" sz="900" dirty="0"/>
          </a:p>
        </p:txBody>
      </p:sp>
      <p:sp>
        <p:nvSpPr>
          <p:cNvPr id="59" name="Shape 56"/>
          <p:cNvSpPr/>
          <p:nvPr/>
        </p:nvSpPr>
        <p:spPr>
          <a:xfrm>
            <a:off x="4434840" y="5897880"/>
            <a:ext cx="3291840" cy="548640"/>
          </a:xfrm>
          <a:prstGeom prst="roundRect">
            <a:avLst>
              <a:gd name="adj" fmla="val 8333"/>
            </a:avLst>
          </a:prstGeom>
          <a:solidFill>
            <a:srgbClr val="0F172A"/>
          </a:solidFill>
          <a:ln/>
        </p:spPr>
      </p:sp>
      <p:sp>
        <p:nvSpPr>
          <p:cNvPr id="60" name="Text 57"/>
          <p:cNvSpPr/>
          <p:nvPr/>
        </p:nvSpPr>
        <p:spPr>
          <a:xfrm>
            <a:off x="4526280" y="5925312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00" i="1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"Review this code for security vulnerabilities, performance issues, and best practices..."</a:t>
            </a:r>
            <a:endParaRPr lang="en-US" sz="700" dirty="0"/>
          </a:p>
        </p:txBody>
      </p:sp>
      <p:sp>
        <p:nvSpPr>
          <p:cNvPr id="61" name="Shape 58"/>
          <p:cNvSpPr/>
          <p:nvPr/>
        </p:nvSpPr>
        <p:spPr>
          <a:xfrm>
            <a:off x="8138160" y="5120640"/>
            <a:ext cx="3566160" cy="1463040"/>
          </a:xfrm>
          <a:prstGeom prst="roundRect">
            <a:avLst>
              <a:gd name="adj" fmla="val 6250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62" name="Shape 59"/>
          <p:cNvSpPr/>
          <p:nvPr/>
        </p:nvSpPr>
        <p:spPr>
          <a:xfrm>
            <a:off x="8138160" y="5120640"/>
            <a:ext cx="54864" cy="146304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63" name="Text 60"/>
          <p:cNvSpPr/>
          <p:nvPr/>
        </p:nvSpPr>
        <p:spPr>
          <a:xfrm>
            <a:off x="8321040" y="52120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</a:t>
            </a:r>
            <a:endParaRPr lang="en-US" sz="1200" dirty="0"/>
          </a:p>
        </p:txBody>
      </p:sp>
      <p:sp>
        <p:nvSpPr>
          <p:cNvPr id="64" name="Text 61"/>
          <p:cNvSpPr/>
          <p:nvPr/>
        </p:nvSpPr>
        <p:spPr>
          <a:xfrm>
            <a:off x="8321040" y="548640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 technical docs, API references, and runbooks from code or specs</a:t>
            </a:r>
            <a:endParaRPr lang="en-US" sz="900" dirty="0"/>
          </a:p>
        </p:txBody>
      </p:sp>
      <p:sp>
        <p:nvSpPr>
          <p:cNvPr id="65" name="Shape 62"/>
          <p:cNvSpPr/>
          <p:nvPr/>
        </p:nvSpPr>
        <p:spPr>
          <a:xfrm>
            <a:off x="8275320" y="5897880"/>
            <a:ext cx="3291840" cy="548640"/>
          </a:xfrm>
          <a:prstGeom prst="roundRect">
            <a:avLst>
              <a:gd name="adj" fmla="val 8333"/>
            </a:avLst>
          </a:prstGeom>
          <a:solidFill>
            <a:srgbClr val="0F172A"/>
          </a:solidFill>
          <a:ln/>
        </p:spPr>
      </p:sp>
      <p:sp>
        <p:nvSpPr>
          <p:cNvPr id="66" name="Text 63"/>
          <p:cNvSpPr/>
          <p:nvPr/>
        </p:nvSpPr>
        <p:spPr>
          <a:xfrm>
            <a:off x="8366760" y="5925312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00" i="1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"Create technical documentation for [component]. Include architecture, API, and setup..."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91440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www.ejada.com</a:t>
            </a:r>
            <a:endParaRPr lang="en-US" sz="800" dirty="0"/>
          </a:p>
        </p:txBody>
      </p:sp>
      <p:sp>
        <p:nvSpPr>
          <p:cNvPr id="4" name="Shape 1"/>
          <p:cNvSpPr/>
          <p:nvPr/>
        </p:nvSpPr>
        <p:spPr>
          <a:xfrm>
            <a:off x="11430000" y="36576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5" name="Shape 2"/>
          <p:cNvSpPr/>
          <p:nvPr/>
        </p:nvSpPr>
        <p:spPr>
          <a:xfrm>
            <a:off x="10789920" y="6217920"/>
            <a:ext cx="73152" cy="73152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6" name="Shape 3"/>
          <p:cNvSpPr/>
          <p:nvPr/>
        </p:nvSpPr>
        <p:spPr>
          <a:xfrm>
            <a:off x="10789920" y="182880"/>
            <a:ext cx="1097280" cy="411480"/>
          </a:xfrm>
          <a:prstGeom prst="roundRect">
            <a:avLst>
              <a:gd name="adj" fmla="val 33333"/>
            </a:avLst>
          </a:prstGeom>
          <a:solidFill>
            <a:srgbClr val="1FED93"/>
          </a:solidFill>
          <a:ln/>
        </p:spPr>
      </p:sp>
      <p:sp>
        <p:nvSpPr>
          <p:cNvPr id="7" name="Text 4"/>
          <p:cNvSpPr/>
          <p:nvPr/>
        </p:nvSpPr>
        <p:spPr>
          <a:xfrm>
            <a:off x="10789920" y="182880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10 of 10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68580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Copilot Onboarding</a:t>
            </a:r>
            <a:endParaRPr lang="en-US" sz="2800" dirty="0"/>
          </a:p>
        </p:txBody>
      </p:sp>
      <p:sp>
        <p:nvSpPr>
          <p:cNvPr id="9" name="Shape 6"/>
          <p:cNvSpPr/>
          <p:nvPr/>
        </p:nvSpPr>
        <p:spPr>
          <a:xfrm>
            <a:off x="457200" y="1325880"/>
            <a:ext cx="2286000" cy="0"/>
          </a:xfrm>
          <a:prstGeom prst="line">
            <a:avLst/>
          </a:prstGeom>
          <a:noFill/>
          <a:ln w="38100">
            <a:solidFill>
              <a:srgbClr val="1FED9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57200" y="14173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set up with GitHub Copilot and start coding with AI assistance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57200" y="1828800"/>
            <a:ext cx="5486400" cy="4754880"/>
          </a:xfrm>
          <a:prstGeom prst="roundRect">
            <a:avLst>
              <a:gd name="adj" fmla="val 2308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57200" y="1828800"/>
            <a:ext cx="54864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3" name="Text 10"/>
          <p:cNvSpPr/>
          <p:nvPr/>
        </p:nvSpPr>
        <p:spPr>
          <a:xfrm>
            <a:off x="731520" y="201168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Sessions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731520" y="237744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Official Microsoft Fundamentals Series (3 sessions)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731520" y="2834640"/>
            <a:ext cx="4937760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914400" y="2971800"/>
            <a:ext cx="548640" cy="548640"/>
          </a:xfrm>
          <a:prstGeom prst="ellipse">
            <a:avLst/>
          </a:prstGeom>
          <a:solidFill>
            <a:srgbClr val="22C55E"/>
          </a:solidFill>
          <a:ln/>
        </p:spPr>
      </p:sp>
      <p:sp>
        <p:nvSpPr>
          <p:cNvPr id="17" name="Text 14"/>
          <p:cNvSpPr/>
          <p:nvPr/>
        </p:nvSpPr>
        <p:spPr>
          <a:xfrm>
            <a:off x="914400" y="29718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1645920" y="290779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Fundamentals (Session 1)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4572000" y="2926080"/>
            <a:ext cx="914400" cy="228600"/>
          </a:xfrm>
          <a:prstGeom prst="roundRect">
            <a:avLst>
              <a:gd name="adj" fmla="val 32000"/>
            </a:avLst>
          </a:prstGeom>
          <a:solidFill>
            <a:srgbClr val="E8F5E9"/>
          </a:solidFill>
          <a:ln/>
        </p:spPr>
      </p:sp>
      <p:sp>
        <p:nvSpPr>
          <p:cNvPr id="20" name="Text 17"/>
          <p:cNvSpPr/>
          <p:nvPr/>
        </p:nvSpPr>
        <p:spPr>
          <a:xfrm>
            <a:off x="4572000" y="292608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Jan 25, 2026</a:t>
            </a:r>
            <a:endParaRPr lang="en-US" sz="700" dirty="0"/>
          </a:p>
        </p:txBody>
      </p:sp>
      <p:sp>
        <p:nvSpPr>
          <p:cNvPr id="21" name="Text 18"/>
          <p:cNvSpPr/>
          <p:nvPr/>
        </p:nvSpPr>
        <p:spPr>
          <a:xfrm>
            <a:off x="1645920" y="3218688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Introduction to GitHub Copilot for Business — setup, licensing, first steps, and getting productive from day one.</a:t>
            </a:r>
            <a:endParaRPr lang="en-US" sz="900" dirty="0"/>
          </a:p>
        </p:txBody>
      </p:sp>
      <p:sp>
        <p:nvSpPr>
          <p:cNvPr id="22" name="Shape 19"/>
          <p:cNvSpPr/>
          <p:nvPr/>
        </p:nvSpPr>
        <p:spPr>
          <a:xfrm>
            <a:off x="914400" y="3611880"/>
            <a:ext cx="1371600" cy="228600"/>
          </a:xfrm>
          <a:prstGeom prst="roundRect">
            <a:avLst>
              <a:gd name="adj" fmla="val 32000"/>
            </a:avLst>
          </a:prstGeom>
          <a:solidFill>
            <a:srgbClr val="3B82F6"/>
          </a:solidFill>
          <a:ln/>
        </p:spPr>
      </p:sp>
      <p:sp>
        <p:nvSpPr>
          <p:cNvPr id="23" name="Text 20"/>
          <p:cNvSpPr/>
          <p:nvPr/>
        </p:nvSpPr>
        <p:spPr>
          <a:xfrm>
            <a:off x="914400" y="36118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 Recording</a:t>
            </a:r>
            <a:endParaRPr lang="en-US" sz="700" dirty="0"/>
          </a:p>
        </p:txBody>
      </p:sp>
      <p:sp>
        <p:nvSpPr>
          <p:cNvPr id="24" name="Shape 21"/>
          <p:cNvSpPr/>
          <p:nvPr/>
        </p:nvSpPr>
        <p:spPr>
          <a:xfrm>
            <a:off x="731520" y="4069080"/>
            <a:ext cx="4937760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2"/>
          <p:cNvSpPr/>
          <p:nvPr/>
        </p:nvSpPr>
        <p:spPr>
          <a:xfrm>
            <a:off x="914400" y="4206240"/>
            <a:ext cx="548640" cy="548640"/>
          </a:xfrm>
          <a:prstGeom prst="ellipse">
            <a:avLst/>
          </a:prstGeom>
          <a:solidFill>
            <a:srgbClr val="22C55E"/>
          </a:solidFill>
          <a:ln/>
        </p:spPr>
      </p:sp>
      <p:sp>
        <p:nvSpPr>
          <p:cNvPr id="26" name="Text 23"/>
          <p:cNvSpPr/>
          <p:nvPr/>
        </p:nvSpPr>
        <p:spPr>
          <a:xfrm>
            <a:off x="914400" y="42062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1645920" y="414223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Fundamentals (Session 2)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4572000" y="4160520"/>
            <a:ext cx="914400" cy="228600"/>
          </a:xfrm>
          <a:prstGeom prst="roundRect">
            <a:avLst>
              <a:gd name="adj" fmla="val 32000"/>
            </a:avLst>
          </a:prstGeom>
          <a:solidFill>
            <a:srgbClr val="E8F5E9"/>
          </a:solidFill>
          <a:ln/>
        </p:spPr>
      </p:sp>
      <p:sp>
        <p:nvSpPr>
          <p:cNvPr id="29" name="Text 26"/>
          <p:cNvSpPr/>
          <p:nvPr/>
        </p:nvSpPr>
        <p:spPr>
          <a:xfrm>
            <a:off x="4572000" y="41605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Jan 26, 2026</a:t>
            </a:r>
            <a:endParaRPr lang="en-US" sz="700" dirty="0"/>
          </a:p>
        </p:txBody>
      </p:sp>
      <p:sp>
        <p:nvSpPr>
          <p:cNvPr id="30" name="Text 27"/>
          <p:cNvSpPr/>
          <p:nvPr/>
        </p:nvSpPr>
        <p:spPr>
          <a:xfrm>
            <a:off x="1645920" y="4453128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Continuation covering IDE integration, context management, and team collaboration with Copilot.</a:t>
            </a:r>
            <a:endParaRPr lang="en-US" sz="900" dirty="0"/>
          </a:p>
        </p:txBody>
      </p:sp>
      <p:sp>
        <p:nvSpPr>
          <p:cNvPr id="31" name="Shape 28"/>
          <p:cNvSpPr/>
          <p:nvPr/>
        </p:nvSpPr>
        <p:spPr>
          <a:xfrm>
            <a:off x="914400" y="4846320"/>
            <a:ext cx="1371600" cy="228600"/>
          </a:xfrm>
          <a:prstGeom prst="roundRect">
            <a:avLst>
              <a:gd name="adj" fmla="val 32000"/>
            </a:avLst>
          </a:prstGeom>
          <a:solidFill>
            <a:srgbClr val="3B82F6"/>
          </a:solidFill>
          <a:ln/>
        </p:spPr>
      </p:sp>
      <p:sp>
        <p:nvSpPr>
          <p:cNvPr id="32" name="Text 29"/>
          <p:cNvSpPr/>
          <p:nvPr/>
        </p:nvSpPr>
        <p:spPr>
          <a:xfrm>
            <a:off x="914400" y="484632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 Recording</a:t>
            </a:r>
            <a:endParaRPr lang="en-US" sz="700" dirty="0"/>
          </a:p>
        </p:txBody>
      </p:sp>
      <p:sp>
        <p:nvSpPr>
          <p:cNvPr id="33" name="Shape 30"/>
          <p:cNvSpPr/>
          <p:nvPr/>
        </p:nvSpPr>
        <p:spPr>
          <a:xfrm>
            <a:off x="731520" y="5303520"/>
            <a:ext cx="4937760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4" name="Shape 31"/>
          <p:cNvSpPr/>
          <p:nvPr/>
        </p:nvSpPr>
        <p:spPr>
          <a:xfrm>
            <a:off x="914400" y="5440680"/>
            <a:ext cx="548640" cy="548640"/>
          </a:xfrm>
          <a:prstGeom prst="ellipse">
            <a:avLst/>
          </a:prstGeom>
          <a:solidFill>
            <a:srgbClr val="22C55E"/>
          </a:solidFill>
          <a:ln/>
        </p:spPr>
      </p:sp>
      <p:sp>
        <p:nvSpPr>
          <p:cNvPr id="35" name="Text 32"/>
          <p:cNvSpPr/>
          <p:nvPr/>
        </p:nvSpPr>
        <p:spPr>
          <a:xfrm>
            <a:off x="914400" y="54406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36" name="Text 33"/>
          <p:cNvSpPr/>
          <p:nvPr/>
        </p:nvSpPr>
        <p:spPr>
          <a:xfrm>
            <a:off x="1645920" y="537667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Fundamentals (Session 3)</a:t>
            </a:r>
            <a:endParaRPr lang="en-US" sz="1100" dirty="0"/>
          </a:p>
        </p:txBody>
      </p:sp>
      <p:sp>
        <p:nvSpPr>
          <p:cNvPr id="37" name="Shape 34"/>
          <p:cNvSpPr/>
          <p:nvPr/>
        </p:nvSpPr>
        <p:spPr>
          <a:xfrm>
            <a:off x="4572000" y="5394960"/>
            <a:ext cx="914400" cy="228600"/>
          </a:xfrm>
          <a:prstGeom prst="roundRect">
            <a:avLst>
              <a:gd name="adj" fmla="val 32000"/>
            </a:avLst>
          </a:prstGeom>
          <a:solidFill>
            <a:srgbClr val="E8F5E9"/>
          </a:solidFill>
          <a:ln/>
        </p:spPr>
      </p:sp>
      <p:sp>
        <p:nvSpPr>
          <p:cNvPr id="38" name="Text 35"/>
          <p:cNvSpPr/>
          <p:nvPr/>
        </p:nvSpPr>
        <p:spPr>
          <a:xfrm>
            <a:off x="4572000" y="53949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Jan 27, 2026</a:t>
            </a:r>
            <a:endParaRPr lang="en-US" sz="700" dirty="0"/>
          </a:p>
        </p:txBody>
      </p:sp>
      <p:sp>
        <p:nvSpPr>
          <p:cNvPr id="39" name="Text 36"/>
          <p:cNvSpPr/>
          <p:nvPr/>
        </p:nvSpPr>
        <p:spPr>
          <a:xfrm>
            <a:off x="1645920" y="5687568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session of the series. Advanced prompting techniques and enterprise best practices.</a:t>
            </a:r>
            <a:endParaRPr lang="en-US" sz="900" dirty="0"/>
          </a:p>
        </p:txBody>
      </p:sp>
      <p:sp>
        <p:nvSpPr>
          <p:cNvPr id="40" name="Shape 37"/>
          <p:cNvSpPr/>
          <p:nvPr/>
        </p:nvSpPr>
        <p:spPr>
          <a:xfrm>
            <a:off x="914400" y="6080760"/>
            <a:ext cx="1371600" cy="228600"/>
          </a:xfrm>
          <a:prstGeom prst="roundRect">
            <a:avLst>
              <a:gd name="adj" fmla="val 32000"/>
            </a:avLst>
          </a:prstGeom>
          <a:solidFill>
            <a:srgbClr val="3B82F6"/>
          </a:solidFill>
          <a:ln/>
        </p:spPr>
      </p:sp>
      <p:sp>
        <p:nvSpPr>
          <p:cNvPr id="41" name="Text 38"/>
          <p:cNvSpPr/>
          <p:nvPr/>
        </p:nvSpPr>
        <p:spPr>
          <a:xfrm>
            <a:off x="914400" y="608076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 Recording</a:t>
            </a:r>
            <a:endParaRPr lang="en-US" sz="700" dirty="0"/>
          </a:p>
        </p:txBody>
      </p:sp>
      <p:sp>
        <p:nvSpPr>
          <p:cNvPr id="42" name="Shape 39"/>
          <p:cNvSpPr/>
          <p:nvPr/>
        </p:nvSpPr>
        <p:spPr>
          <a:xfrm>
            <a:off x="6217920" y="1828800"/>
            <a:ext cx="5486400" cy="2377440"/>
          </a:xfrm>
          <a:prstGeom prst="roundRect">
            <a:avLst>
              <a:gd name="adj" fmla="val 4615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43" name="Shape 40"/>
          <p:cNvSpPr/>
          <p:nvPr/>
        </p:nvSpPr>
        <p:spPr>
          <a:xfrm>
            <a:off x="6217920" y="1828800"/>
            <a:ext cx="5486400" cy="54864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4" name="Text 41"/>
          <p:cNvSpPr/>
          <p:nvPr/>
        </p:nvSpPr>
        <p:spPr>
          <a:xfrm>
            <a:off x="6492240" y="201168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Official Microsoft Resources</a:t>
            </a:r>
            <a:endParaRPr lang="en-US" sz="1400" dirty="0"/>
          </a:p>
        </p:txBody>
      </p:sp>
      <p:sp>
        <p:nvSpPr>
          <p:cNvPr id="45" name="Shape 42"/>
          <p:cNvSpPr/>
          <p:nvPr/>
        </p:nvSpPr>
        <p:spPr>
          <a:xfrm>
            <a:off x="6583680" y="2468880"/>
            <a:ext cx="109728" cy="109728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46" name="Text 43"/>
          <p:cNvSpPr/>
          <p:nvPr/>
        </p:nvSpPr>
        <p:spPr>
          <a:xfrm>
            <a:off x="6812280" y="2404872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Learn — GitHub Copilot</a:t>
            </a:r>
            <a:endParaRPr lang="en-US" sz="900" dirty="0"/>
          </a:p>
        </p:txBody>
      </p:sp>
      <p:sp>
        <p:nvSpPr>
          <p:cNvPr id="47" name="Shape 44"/>
          <p:cNvSpPr/>
          <p:nvPr/>
        </p:nvSpPr>
        <p:spPr>
          <a:xfrm>
            <a:off x="6583680" y="2743200"/>
            <a:ext cx="109728" cy="109728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48" name="Text 45"/>
          <p:cNvSpPr/>
          <p:nvPr/>
        </p:nvSpPr>
        <p:spPr>
          <a:xfrm>
            <a:off x="6812280" y="2679192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Copilot Documentation</a:t>
            </a:r>
            <a:endParaRPr lang="en-US" sz="900" dirty="0"/>
          </a:p>
        </p:txBody>
      </p:sp>
      <p:sp>
        <p:nvSpPr>
          <p:cNvPr id="49" name="Shape 46"/>
          <p:cNvSpPr/>
          <p:nvPr/>
        </p:nvSpPr>
        <p:spPr>
          <a:xfrm>
            <a:off x="6583680" y="3017520"/>
            <a:ext cx="109728" cy="109728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50" name="Text 47"/>
          <p:cNvSpPr/>
          <p:nvPr/>
        </p:nvSpPr>
        <p:spPr>
          <a:xfrm>
            <a:off x="6812280" y="2953512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Copilot for Business — Resources</a:t>
            </a:r>
            <a:endParaRPr lang="en-US" sz="900" dirty="0"/>
          </a:p>
        </p:txBody>
      </p:sp>
      <p:sp>
        <p:nvSpPr>
          <p:cNvPr id="51" name="Shape 48"/>
          <p:cNvSpPr/>
          <p:nvPr/>
        </p:nvSpPr>
        <p:spPr>
          <a:xfrm>
            <a:off x="6583680" y="3291840"/>
            <a:ext cx="109728" cy="109728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52" name="Text 49"/>
          <p:cNvSpPr/>
          <p:nvPr/>
        </p:nvSpPr>
        <p:spPr>
          <a:xfrm>
            <a:off x="6812280" y="3227832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Copilot Adoption Center</a:t>
            </a:r>
            <a:endParaRPr lang="en-US" sz="900" dirty="0"/>
          </a:p>
        </p:txBody>
      </p:sp>
      <p:sp>
        <p:nvSpPr>
          <p:cNvPr id="53" name="Shape 50"/>
          <p:cNvSpPr/>
          <p:nvPr/>
        </p:nvSpPr>
        <p:spPr>
          <a:xfrm>
            <a:off x="6583680" y="3566160"/>
            <a:ext cx="109728" cy="109728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54" name="Text 51"/>
          <p:cNvSpPr/>
          <p:nvPr/>
        </p:nvSpPr>
        <p:spPr>
          <a:xfrm>
            <a:off x="6812280" y="3502152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Learn — Copilot Training Paths</a:t>
            </a:r>
            <a:endParaRPr lang="en-US" sz="900" dirty="0"/>
          </a:p>
        </p:txBody>
      </p:sp>
      <p:sp>
        <p:nvSpPr>
          <p:cNvPr id="55" name="Shape 52"/>
          <p:cNvSpPr/>
          <p:nvPr/>
        </p:nvSpPr>
        <p:spPr>
          <a:xfrm>
            <a:off x="6583680" y="3840480"/>
            <a:ext cx="109728" cy="109728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56" name="Text 53"/>
          <p:cNvSpPr/>
          <p:nvPr/>
        </p:nvSpPr>
        <p:spPr>
          <a:xfrm>
            <a:off x="6812280" y="3776472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Copilot Features Overview</a:t>
            </a:r>
            <a:endParaRPr lang="en-US" sz="900" dirty="0"/>
          </a:p>
        </p:txBody>
      </p:sp>
      <p:sp>
        <p:nvSpPr>
          <p:cNvPr id="57" name="Shape 54"/>
          <p:cNvSpPr/>
          <p:nvPr/>
        </p:nvSpPr>
        <p:spPr>
          <a:xfrm>
            <a:off x="6217920" y="4434840"/>
            <a:ext cx="5486400" cy="2148840"/>
          </a:xfrm>
          <a:prstGeom prst="roundRect">
            <a:avLst>
              <a:gd name="adj" fmla="val 5106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8" name="Shape 55"/>
          <p:cNvSpPr/>
          <p:nvPr/>
        </p:nvSpPr>
        <p:spPr>
          <a:xfrm>
            <a:off x="6217920" y="4434840"/>
            <a:ext cx="54864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59" name="Text 56"/>
          <p:cNvSpPr/>
          <p:nvPr/>
        </p:nvSpPr>
        <p:spPr>
          <a:xfrm>
            <a:off x="6492240" y="457200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Quick Setup Checklist</a:t>
            </a:r>
            <a:endParaRPr lang="en-US" sz="1400" dirty="0"/>
          </a:p>
        </p:txBody>
      </p:sp>
      <p:sp>
        <p:nvSpPr>
          <p:cNvPr id="60" name="Shape 57"/>
          <p:cNvSpPr/>
          <p:nvPr/>
        </p:nvSpPr>
        <p:spPr>
          <a:xfrm>
            <a:off x="6492240" y="4983480"/>
            <a:ext cx="228600" cy="22860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61" name="Text 58"/>
          <p:cNvSpPr/>
          <p:nvPr/>
        </p:nvSpPr>
        <p:spPr>
          <a:xfrm>
            <a:off x="6492240" y="4983480"/>
            <a:ext cx="228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800" dirty="0"/>
          </a:p>
        </p:txBody>
      </p:sp>
      <p:sp>
        <p:nvSpPr>
          <p:cNvPr id="62" name="Text 59"/>
          <p:cNvSpPr/>
          <p:nvPr/>
        </p:nvSpPr>
        <p:spPr>
          <a:xfrm>
            <a:off x="6858000" y="495604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your GitHub Copilot license is active (check with your SPOC)</a:t>
            </a:r>
            <a:endParaRPr lang="en-US" sz="900" dirty="0"/>
          </a:p>
        </p:txBody>
      </p:sp>
      <p:sp>
        <p:nvSpPr>
          <p:cNvPr id="63" name="Shape 60"/>
          <p:cNvSpPr/>
          <p:nvPr/>
        </p:nvSpPr>
        <p:spPr>
          <a:xfrm>
            <a:off x="6492240" y="5303520"/>
            <a:ext cx="228600" cy="22860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64" name="Text 61"/>
          <p:cNvSpPr/>
          <p:nvPr/>
        </p:nvSpPr>
        <p:spPr>
          <a:xfrm>
            <a:off x="6492240" y="5303520"/>
            <a:ext cx="228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65" name="Text 62"/>
          <p:cNvSpPr/>
          <p:nvPr/>
        </p:nvSpPr>
        <p:spPr>
          <a:xfrm>
            <a:off x="6858000" y="527608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Install the GitHub Copilot extension in VS Code or JetBrains IDE</a:t>
            </a:r>
            <a:endParaRPr lang="en-US" sz="900" dirty="0"/>
          </a:p>
        </p:txBody>
      </p:sp>
      <p:sp>
        <p:nvSpPr>
          <p:cNvPr id="66" name="Shape 63"/>
          <p:cNvSpPr/>
          <p:nvPr/>
        </p:nvSpPr>
        <p:spPr>
          <a:xfrm>
            <a:off x="6492240" y="5623560"/>
            <a:ext cx="228600" cy="22860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67" name="Text 64"/>
          <p:cNvSpPr/>
          <p:nvPr/>
        </p:nvSpPr>
        <p:spPr>
          <a:xfrm>
            <a:off x="6492240" y="5623560"/>
            <a:ext cx="228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8" name="Text 65"/>
          <p:cNvSpPr/>
          <p:nvPr/>
        </p:nvSpPr>
        <p:spPr>
          <a:xfrm>
            <a:off x="6858000" y="559612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 in with your GitHub account in the IDE</a:t>
            </a:r>
            <a:endParaRPr lang="en-US" sz="900" dirty="0"/>
          </a:p>
        </p:txBody>
      </p:sp>
      <p:sp>
        <p:nvSpPr>
          <p:cNvPr id="69" name="Shape 66"/>
          <p:cNvSpPr/>
          <p:nvPr/>
        </p:nvSpPr>
        <p:spPr>
          <a:xfrm>
            <a:off x="6492240" y="5943600"/>
            <a:ext cx="228600" cy="22860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70" name="Text 67"/>
          <p:cNvSpPr/>
          <p:nvPr/>
        </p:nvSpPr>
        <p:spPr>
          <a:xfrm>
            <a:off x="6492240" y="5943600"/>
            <a:ext cx="228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1" name="Text 68"/>
          <p:cNvSpPr/>
          <p:nvPr/>
        </p:nvSpPr>
        <p:spPr>
          <a:xfrm>
            <a:off x="6858000" y="5916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coding — Copilot suggests completions automatically</a:t>
            </a:r>
            <a:endParaRPr lang="en-US" sz="900" dirty="0"/>
          </a:p>
        </p:txBody>
      </p:sp>
      <p:sp>
        <p:nvSpPr>
          <p:cNvPr id="72" name="Shape 69"/>
          <p:cNvSpPr/>
          <p:nvPr/>
        </p:nvSpPr>
        <p:spPr>
          <a:xfrm>
            <a:off x="6492240" y="6263640"/>
            <a:ext cx="228600" cy="22860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73" name="Text 70"/>
          <p:cNvSpPr/>
          <p:nvPr/>
        </p:nvSpPr>
        <p:spPr>
          <a:xfrm>
            <a:off x="6492240" y="6263640"/>
            <a:ext cx="228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4" name="Text 71"/>
          <p:cNvSpPr/>
          <p:nvPr/>
        </p:nvSpPr>
        <p:spPr>
          <a:xfrm>
            <a:off x="6858000" y="623620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Copilot Chat (Ctrl+I) for code explanations and refactoring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91440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www.ejada.com</a:t>
            </a:r>
            <a:endParaRPr lang="en-US" sz="800" dirty="0"/>
          </a:p>
        </p:txBody>
      </p:sp>
      <p:sp>
        <p:nvSpPr>
          <p:cNvPr id="4" name="Shape 1"/>
          <p:cNvSpPr/>
          <p:nvPr/>
        </p:nvSpPr>
        <p:spPr>
          <a:xfrm>
            <a:off x="11430000" y="36576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5" name="Shape 2"/>
          <p:cNvSpPr/>
          <p:nvPr/>
        </p:nvSpPr>
        <p:spPr>
          <a:xfrm>
            <a:off x="10789920" y="6217920"/>
            <a:ext cx="73152" cy="73152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6" name="Text 3"/>
          <p:cNvSpPr/>
          <p:nvPr/>
        </p:nvSpPr>
        <p:spPr>
          <a:xfrm>
            <a:off x="457200" y="68580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VS Code Extension: Log Tasks from Your IDE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457200" y="1325880"/>
            <a:ext cx="2286000" cy="0"/>
          </a:xfrm>
          <a:prstGeom prst="line">
            <a:avLst/>
          </a:prstGeom>
          <a:noFill/>
          <a:ln w="38100">
            <a:solidFill>
              <a:srgbClr val="1FED93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14173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Quick-log AI tasks without leaving your development environment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10515600" y="182880"/>
            <a:ext cx="1371600" cy="411480"/>
          </a:xfrm>
          <a:prstGeom prst="roundRect">
            <a:avLst>
              <a:gd name="adj" fmla="val 33333"/>
            </a:avLst>
          </a:prstGeom>
          <a:solidFill>
            <a:srgbClr val="8B5CF6"/>
          </a:solidFill>
          <a:ln/>
        </p:spPr>
      </p:sp>
      <p:sp>
        <p:nvSpPr>
          <p:cNvPr id="10" name="Text 7"/>
          <p:cNvSpPr/>
          <p:nvPr/>
        </p:nvSpPr>
        <p:spPr>
          <a:xfrm>
            <a:off x="10515600" y="182880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BONUS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57200" y="1828800"/>
            <a:ext cx="5486400" cy="4754880"/>
          </a:xfrm>
          <a:prstGeom prst="roundRect">
            <a:avLst>
              <a:gd name="adj" fmla="val 2308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57200" y="1828800"/>
            <a:ext cx="5486400" cy="54864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3" name="Text 10"/>
          <p:cNvSpPr/>
          <p:nvPr/>
        </p:nvSpPr>
        <p:spPr>
          <a:xfrm>
            <a:off x="731520" y="201168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It Does</a:t>
            </a:r>
            <a:endParaRPr lang="en-US" sz="1600" dirty="0"/>
          </a:p>
        </p:txBody>
      </p:sp>
      <p:sp>
        <p:nvSpPr>
          <p:cNvPr id="14" name="Shape 11"/>
          <p:cNvSpPr/>
          <p:nvPr/>
        </p:nvSpPr>
        <p:spPr>
          <a:xfrm>
            <a:off x="731520" y="251460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00897B"/>
          </a:solidFill>
          <a:ln/>
        </p:spPr>
      </p:sp>
      <p:sp>
        <p:nvSpPr>
          <p:cNvPr id="15" name="Text 12"/>
          <p:cNvSpPr/>
          <p:nvPr/>
        </p:nvSpPr>
        <p:spPr>
          <a:xfrm>
            <a:off x="731520" y="25146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1371600" y="251460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Auto-Detects AI Tools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1371600" y="274320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Recognizes installed extensions (Copilot, Tabnine, Cody) automatically</a:t>
            </a:r>
            <a:endParaRPr lang="en-US" sz="900" dirty="0"/>
          </a:p>
        </p:txBody>
      </p:sp>
      <p:sp>
        <p:nvSpPr>
          <p:cNvPr id="18" name="Shape 15"/>
          <p:cNvSpPr/>
          <p:nvPr/>
        </p:nvSpPr>
        <p:spPr>
          <a:xfrm>
            <a:off x="731520" y="315468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00897B"/>
          </a:solidFill>
          <a:ln/>
        </p:spPr>
      </p:sp>
      <p:sp>
        <p:nvSpPr>
          <p:cNvPr id="19" name="Text 16"/>
          <p:cNvSpPr/>
          <p:nvPr/>
        </p:nvSpPr>
        <p:spPr>
          <a:xfrm>
            <a:off x="731520" y="3154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1371600" y="315468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Detects Current Project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1371600" y="338328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Reads your Git remote and branch for task context</a:t>
            </a:r>
            <a:endParaRPr lang="en-US" sz="900" dirty="0"/>
          </a:p>
        </p:txBody>
      </p:sp>
      <p:sp>
        <p:nvSpPr>
          <p:cNvPr id="22" name="Shape 19"/>
          <p:cNvSpPr/>
          <p:nvPr/>
        </p:nvSpPr>
        <p:spPr>
          <a:xfrm>
            <a:off x="731520" y="379476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00897B"/>
          </a:solidFill>
          <a:ln/>
        </p:spPr>
      </p:sp>
      <p:sp>
        <p:nvSpPr>
          <p:cNvPr id="23" name="Text 20"/>
          <p:cNvSpPr/>
          <p:nvPr/>
        </p:nvSpPr>
        <p:spPr>
          <a:xfrm>
            <a:off x="731520" y="3794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File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1371600" y="37947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Maps File Types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1371600" y="402336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Auto-categorizes tasks based on the file you're editing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731520" y="443484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00897B"/>
          </a:solidFill>
          <a:ln/>
        </p:spPr>
      </p:sp>
      <p:sp>
        <p:nvSpPr>
          <p:cNvPr id="27" name="Text 24"/>
          <p:cNvSpPr/>
          <p:nvPr/>
        </p:nvSpPr>
        <p:spPr>
          <a:xfrm>
            <a:off x="731520" y="44348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</a:t>
            </a:r>
            <a:endParaRPr lang="en-US" sz="800" dirty="0"/>
          </a:p>
        </p:txBody>
      </p:sp>
      <p:sp>
        <p:nvSpPr>
          <p:cNvPr id="28" name="Text 25"/>
          <p:cNvSpPr/>
          <p:nvPr/>
        </p:nvSpPr>
        <p:spPr>
          <a:xfrm>
            <a:off x="1371600" y="443484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Tracks Session Duration</a:t>
            </a:r>
            <a:endParaRPr lang="en-US" sz="1100" dirty="0"/>
          </a:p>
        </p:txBody>
      </p:sp>
      <p:sp>
        <p:nvSpPr>
          <p:cNvPr id="29" name="Text 26"/>
          <p:cNvSpPr/>
          <p:nvPr/>
        </p:nvSpPr>
        <p:spPr>
          <a:xfrm>
            <a:off x="1371600" y="466344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Estimates time spent using your coding session length</a:t>
            </a:r>
            <a:endParaRPr lang="en-US" sz="900" dirty="0"/>
          </a:p>
        </p:txBody>
      </p:sp>
      <p:sp>
        <p:nvSpPr>
          <p:cNvPr id="30" name="Shape 27"/>
          <p:cNvSpPr/>
          <p:nvPr/>
        </p:nvSpPr>
        <p:spPr>
          <a:xfrm>
            <a:off x="731520" y="507492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00897B"/>
          </a:solidFill>
          <a:ln/>
        </p:spPr>
      </p:sp>
      <p:sp>
        <p:nvSpPr>
          <p:cNvPr id="31" name="Text 28"/>
          <p:cNvSpPr/>
          <p:nvPr/>
        </p:nvSpPr>
        <p:spPr>
          <a:xfrm>
            <a:off x="731520" y="5074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</a:t>
            </a:r>
            <a:endParaRPr lang="en-US" sz="800" dirty="0"/>
          </a:p>
        </p:txBody>
      </p:sp>
      <p:sp>
        <p:nvSpPr>
          <p:cNvPr id="32" name="Text 29"/>
          <p:cNvSpPr/>
          <p:nvPr/>
        </p:nvSpPr>
        <p:spPr>
          <a:xfrm>
            <a:off x="1371600" y="50749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Quick 5-Step Wizard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1371600" y="530352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a task in 30 seconds via Command Palette (Ctrl+Shift+P)</a:t>
            </a:r>
            <a:endParaRPr lang="en-US" sz="900" dirty="0"/>
          </a:p>
        </p:txBody>
      </p:sp>
      <p:sp>
        <p:nvSpPr>
          <p:cNvPr id="34" name="Shape 31"/>
          <p:cNvSpPr/>
          <p:nvPr/>
        </p:nvSpPr>
        <p:spPr>
          <a:xfrm>
            <a:off x="731520" y="5715000"/>
            <a:ext cx="457200" cy="457200"/>
          </a:xfrm>
          <a:prstGeom prst="roundRect">
            <a:avLst>
              <a:gd name="adj" fmla="val 16000"/>
            </a:avLst>
          </a:prstGeom>
          <a:solidFill>
            <a:srgbClr val="00897B"/>
          </a:solidFill>
          <a:ln/>
        </p:spPr>
      </p:sp>
      <p:sp>
        <p:nvSpPr>
          <p:cNvPr id="35" name="Text 32"/>
          <p:cNvSpPr/>
          <p:nvPr/>
        </p:nvSpPr>
        <p:spPr>
          <a:xfrm>
            <a:off x="731520" y="57150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Sync</a:t>
            </a:r>
            <a:endParaRPr lang="en-US" sz="800" dirty="0"/>
          </a:p>
        </p:txBody>
      </p:sp>
      <p:sp>
        <p:nvSpPr>
          <p:cNvPr id="36" name="Text 33"/>
          <p:cNvSpPr/>
          <p:nvPr/>
        </p:nvSpPr>
        <p:spPr>
          <a:xfrm>
            <a:off x="1371600" y="571500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Syncs with Dashboard</a:t>
            </a:r>
            <a:endParaRPr lang="en-US" sz="1100" dirty="0"/>
          </a:p>
        </p:txBody>
      </p:sp>
      <p:sp>
        <p:nvSpPr>
          <p:cNvPr id="37" name="Text 34"/>
          <p:cNvSpPr/>
          <p:nvPr/>
        </p:nvSpPr>
        <p:spPr>
          <a:xfrm>
            <a:off x="1371600" y="594360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Tasks appear in your My Tasks page instantly</a:t>
            </a:r>
            <a:endParaRPr lang="en-US" sz="900" dirty="0"/>
          </a:p>
        </p:txBody>
      </p:sp>
      <p:sp>
        <p:nvSpPr>
          <p:cNvPr id="38" name="Shape 35"/>
          <p:cNvSpPr/>
          <p:nvPr/>
        </p:nvSpPr>
        <p:spPr>
          <a:xfrm>
            <a:off x="6217920" y="1828800"/>
            <a:ext cx="5486400" cy="4754880"/>
          </a:xfrm>
          <a:prstGeom prst="roundRect">
            <a:avLst>
              <a:gd name="adj" fmla="val 2308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9" name="Shape 36"/>
          <p:cNvSpPr/>
          <p:nvPr/>
        </p:nvSpPr>
        <p:spPr>
          <a:xfrm>
            <a:off x="6217920" y="1828800"/>
            <a:ext cx="5486400" cy="54864"/>
          </a:xfrm>
          <a:prstGeom prst="rect">
            <a:avLst/>
          </a:prstGeom>
          <a:solidFill>
            <a:srgbClr val="001081"/>
          </a:solidFill>
          <a:ln/>
        </p:spPr>
      </p:sp>
      <p:sp>
        <p:nvSpPr>
          <p:cNvPr id="40" name="Text 37"/>
          <p:cNvSpPr/>
          <p:nvPr/>
        </p:nvSpPr>
        <p:spPr>
          <a:xfrm>
            <a:off x="6492240" y="201168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Install &amp; Use</a:t>
            </a:r>
            <a:endParaRPr lang="en-US" sz="1600" dirty="0"/>
          </a:p>
        </p:txBody>
      </p:sp>
      <p:sp>
        <p:nvSpPr>
          <p:cNvPr id="41" name="Shape 38"/>
          <p:cNvSpPr/>
          <p:nvPr/>
        </p:nvSpPr>
        <p:spPr>
          <a:xfrm>
            <a:off x="6492240" y="2606040"/>
            <a:ext cx="365760" cy="365760"/>
          </a:xfrm>
          <a:prstGeom prst="ellipse">
            <a:avLst/>
          </a:prstGeom>
          <a:solidFill>
            <a:srgbClr val="001081"/>
          </a:solidFill>
          <a:ln/>
        </p:spPr>
      </p:sp>
      <p:sp>
        <p:nvSpPr>
          <p:cNvPr id="42" name="Text 39"/>
          <p:cNvSpPr/>
          <p:nvPr/>
        </p:nvSpPr>
        <p:spPr>
          <a:xfrm>
            <a:off x="6492240" y="26060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43" name="Text 40"/>
          <p:cNvSpPr/>
          <p:nvPr/>
        </p:nvSpPr>
        <p:spPr>
          <a:xfrm>
            <a:off x="7040880" y="256032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Clone the Repository</a:t>
            </a:r>
            <a:endParaRPr lang="en-US" sz="1100" dirty="0"/>
          </a:p>
        </p:txBody>
      </p:sp>
      <p:sp>
        <p:nvSpPr>
          <p:cNvPr id="44" name="Shape 41"/>
          <p:cNvSpPr/>
          <p:nvPr/>
        </p:nvSpPr>
        <p:spPr>
          <a:xfrm>
            <a:off x="7040880" y="2880360"/>
            <a:ext cx="4389120" cy="320040"/>
          </a:xfrm>
          <a:prstGeom prst="roundRect">
            <a:avLst>
              <a:gd name="adj" fmla="val 14286"/>
            </a:avLst>
          </a:prstGeom>
          <a:solidFill>
            <a:srgbClr val="0F172A"/>
          </a:solidFill>
          <a:ln/>
        </p:spPr>
      </p:sp>
      <p:sp>
        <p:nvSpPr>
          <p:cNvPr id="45" name="Text 42"/>
          <p:cNvSpPr/>
          <p:nvPr/>
        </p:nvSpPr>
        <p:spPr>
          <a:xfrm>
            <a:off x="7178040" y="288036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 git clone &lt;repo-url&gt;</a:t>
            </a:r>
            <a:endParaRPr lang="en-US" sz="800" dirty="0"/>
          </a:p>
        </p:txBody>
      </p:sp>
      <p:sp>
        <p:nvSpPr>
          <p:cNvPr id="46" name="Shape 43"/>
          <p:cNvSpPr/>
          <p:nvPr/>
        </p:nvSpPr>
        <p:spPr>
          <a:xfrm>
            <a:off x="6492240" y="3474720"/>
            <a:ext cx="365760" cy="365760"/>
          </a:xfrm>
          <a:prstGeom prst="ellipse">
            <a:avLst/>
          </a:prstGeom>
          <a:solidFill>
            <a:srgbClr val="001081"/>
          </a:solidFill>
          <a:ln/>
        </p:spPr>
      </p:sp>
      <p:sp>
        <p:nvSpPr>
          <p:cNvPr id="47" name="Text 44"/>
          <p:cNvSpPr/>
          <p:nvPr/>
        </p:nvSpPr>
        <p:spPr>
          <a:xfrm>
            <a:off x="6492240" y="34747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48" name="Text 45"/>
          <p:cNvSpPr/>
          <p:nvPr/>
        </p:nvSpPr>
        <p:spPr>
          <a:xfrm>
            <a:off x="7040880" y="342900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Navigate &amp; Install</a:t>
            </a:r>
            <a:endParaRPr lang="en-US" sz="1100" dirty="0"/>
          </a:p>
        </p:txBody>
      </p:sp>
      <p:sp>
        <p:nvSpPr>
          <p:cNvPr id="49" name="Shape 46"/>
          <p:cNvSpPr/>
          <p:nvPr/>
        </p:nvSpPr>
        <p:spPr>
          <a:xfrm>
            <a:off x="7040880" y="3749040"/>
            <a:ext cx="4389120" cy="320040"/>
          </a:xfrm>
          <a:prstGeom prst="roundRect">
            <a:avLst>
              <a:gd name="adj" fmla="val 14286"/>
            </a:avLst>
          </a:prstGeom>
          <a:solidFill>
            <a:srgbClr val="0F172A"/>
          </a:solidFill>
          <a:ln/>
        </p:spPr>
      </p:sp>
      <p:sp>
        <p:nvSpPr>
          <p:cNvPr id="50" name="Text 47"/>
          <p:cNvSpPr/>
          <p:nvPr/>
        </p:nvSpPr>
        <p:spPr>
          <a:xfrm>
            <a:off x="7178040" y="374904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 cd vscode-extension &amp;&amp; npm install</a:t>
            </a:r>
            <a:endParaRPr lang="en-US" sz="800" dirty="0"/>
          </a:p>
        </p:txBody>
      </p:sp>
      <p:sp>
        <p:nvSpPr>
          <p:cNvPr id="51" name="Shape 48"/>
          <p:cNvSpPr/>
          <p:nvPr/>
        </p:nvSpPr>
        <p:spPr>
          <a:xfrm>
            <a:off x="6492240" y="4343400"/>
            <a:ext cx="365760" cy="365760"/>
          </a:xfrm>
          <a:prstGeom prst="ellipse">
            <a:avLst/>
          </a:prstGeom>
          <a:solidFill>
            <a:srgbClr val="001081"/>
          </a:solidFill>
          <a:ln/>
        </p:spPr>
      </p:sp>
      <p:sp>
        <p:nvSpPr>
          <p:cNvPr id="52" name="Text 49"/>
          <p:cNvSpPr/>
          <p:nvPr/>
        </p:nvSpPr>
        <p:spPr>
          <a:xfrm>
            <a:off x="6492240" y="43434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53" name="Text 50"/>
          <p:cNvSpPr/>
          <p:nvPr/>
        </p:nvSpPr>
        <p:spPr>
          <a:xfrm>
            <a:off x="7040880" y="429768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Compile &amp; Package</a:t>
            </a:r>
            <a:endParaRPr lang="en-US" sz="1100" dirty="0"/>
          </a:p>
        </p:txBody>
      </p:sp>
      <p:sp>
        <p:nvSpPr>
          <p:cNvPr id="54" name="Shape 51"/>
          <p:cNvSpPr/>
          <p:nvPr/>
        </p:nvSpPr>
        <p:spPr>
          <a:xfrm>
            <a:off x="7040880" y="4617720"/>
            <a:ext cx="4389120" cy="320040"/>
          </a:xfrm>
          <a:prstGeom prst="roundRect">
            <a:avLst>
              <a:gd name="adj" fmla="val 14286"/>
            </a:avLst>
          </a:prstGeom>
          <a:solidFill>
            <a:srgbClr val="0F172A"/>
          </a:solidFill>
          <a:ln/>
        </p:spPr>
      </p:sp>
      <p:sp>
        <p:nvSpPr>
          <p:cNvPr id="55" name="Text 52"/>
          <p:cNvSpPr/>
          <p:nvPr/>
        </p:nvSpPr>
        <p:spPr>
          <a:xfrm>
            <a:off x="7178040" y="461772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 npm run compile &amp;&amp; npm run package</a:t>
            </a:r>
            <a:endParaRPr lang="en-US" sz="800" dirty="0"/>
          </a:p>
        </p:txBody>
      </p:sp>
      <p:sp>
        <p:nvSpPr>
          <p:cNvPr id="56" name="Shape 53"/>
          <p:cNvSpPr/>
          <p:nvPr/>
        </p:nvSpPr>
        <p:spPr>
          <a:xfrm>
            <a:off x="6492240" y="5212080"/>
            <a:ext cx="365760" cy="365760"/>
          </a:xfrm>
          <a:prstGeom prst="ellipse">
            <a:avLst/>
          </a:prstGeom>
          <a:solidFill>
            <a:srgbClr val="001081"/>
          </a:solidFill>
          <a:ln/>
        </p:spPr>
      </p:sp>
      <p:sp>
        <p:nvSpPr>
          <p:cNvPr id="57" name="Text 54"/>
          <p:cNvSpPr/>
          <p:nvPr/>
        </p:nvSpPr>
        <p:spPr>
          <a:xfrm>
            <a:off x="6492240" y="5212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58" name="Text 55"/>
          <p:cNvSpPr/>
          <p:nvPr/>
        </p:nvSpPr>
        <p:spPr>
          <a:xfrm>
            <a:off x="7040880" y="516636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Install Extension</a:t>
            </a:r>
            <a:endParaRPr lang="en-US" sz="1100" dirty="0"/>
          </a:p>
        </p:txBody>
      </p:sp>
      <p:sp>
        <p:nvSpPr>
          <p:cNvPr id="59" name="Shape 56"/>
          <p:cNvSpPr/>
          <p:nvPr/>
        </p:nvSpPr>
        <p:spPr>
          <a:xfrm>
            <a:off x="7040880" y="5486400"/>
            <a:ext cx="4389120" cy="320040"/>
          </a:xfrm>
          <a:prstGeom prst="roundRect">
            <a:avLst>
              <a:gd name="adj" fmla="val 14286"/>
            </a:avLst>
          </a:prstGeom>
          <a:solidFill>
            <a:srgbClr val="0F172A"/>
          </a:solidFill>
          <a:ln/>
        </p:spPr>
      </p:sp>
      <p:sp>
        <p:nvSpPr>
          <p:cNvPr id="60" name="Text 57"/>
          <p:cNvSpPr/>
          <p:nvPr/>
        </p:nvSpPr>
        <p:spPr>
          <a:xfrm>
            <a:off x="7178040" y="54864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 code --install-extension eas-task-logger-1.0.0.vsix</a:t>
            </a:r>
            <a:endParaRPr lang="en-US" sz="800" dirty="0"/>
          </a:p>
        </p:txBody>
      </p:sp>
      <p:sp>
        <p:nvSpPr>
          <p:cNvPr id="61" name="Text 58"/>
          <p:cNvSpPr/>
          <p:nvPr/>
        </p:nvSpPr>
        <p:spPr>
          <a:xfrm>
            <a:off x="6492240" y="612648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Commands (after install):</a:t>
            </a:r>
            <a:endParaRPr lang="en-US" sz="1100" dirty="0"/>
          </a:p>
        </p:txBody>
      </p:sp>
      <p:sp>
        <p:nvSpPr>
          <p:cNvPr id="62" name="Shape 59"/>
          <p:cNvSpPr/>
          <p:nvPr/>
        </p:nvSpPr>
        <p:spPr>
          <a:xfrm>
            <a:off x="6492240" y="6400800"/>
            <a:ext cx="2377440" cy="274320"/>
          </a:xfrm>
          <a:prstGeom prst="roundRect">
            <a:avLst>
              <a:gd name="adj" fmla="val 26667"/>
            </a:avLst>
          </a:prstGeom>
          <a:solidFill>
            <a:srgbClr val="0F172A"/>
          </a:solidFill>
          <a:ln/>
        </p:spPr>
      </p:sp>
      <p:sp>
        <p:nvSpPr>
          <p:cNvPr id="63" name="Text 60"/>
          <p:cNvSpPr/>
          <p:nvPr/>
        </p:nvSpPr>
        <p:spPr>
          <a:xfrm>
            <a:off x="6492240" y="64008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EAS: Sign In  —  Authenticate</a:t>
            </a:r>
            <a:endParaRPr lang="en-US" sz="700" dirty="0"/>
          </a:p>
        </p:txBody>
      </p:sp>
      <p:sp>
        <p:nvSpPr>
          <p:cNvPr id="64" name="Shape 61"/>
          <p:cNvSpPr/>
          <p:nvPr/>
        </p:nvSpPr>
        <p:spPr>
          <a:xfrm>
            <a:off x="9052560" y="6400800"/>
            <a:ext cx="2377440" cy="274320"/>
          </a:xfrm>
          <a:prstGeom prst="roundRect">
            <a:avLst>
              <a:gd name="adj" fmla="val 26667"/>
            </a:avLst>
          </a:prstGeom>
          <a:solidFill>
            <a:srgbClr val="0F172A"/>
          </a:solidFill>
          <a:ln/>
        </p:spPr>
      </p:sp>
      <p:sp>
        <p:nvSpPr>
          <p:cNvPr id="65" name="Text 62"/>
          <p:cNvSpPr/>
          <p:nvPr/>
        </p:nvSpPr>
        <p:spPr>
          <a:xfrm>
            <a:off x="9052560" y="64008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EAS: Quick Log Task  —  5-step wizard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10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914400" cy="301752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8229600" y="1828800"/>
            <a:ext cx="182880" cy="182880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4" name="Shape 1"/>
          <p:cNvSpPr/>
          <p:nvPr/>
        </p:nvSpPr>
        <p:spPr>
          <a:xfrm>
            <a:off x="10058400" y="320040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5" name="Shape 2"/>
          <p:cNvSpPr/>
          <p:nvPr/>
        </p:nvSpPr>
        <p:spPr>
          <a:xfrm>
            <a:off x="6858000" y="4572000"/>
            <a:ext cx="73152" cy="73152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6" name="Text 3"/>
          <p:cNvSpPr/>
          <p:nvPr/>
        </p:nvSpPr>
        <p:spPr>
          <a:xfrm>
            <a:off x="457200" y="228600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Quick Tips for Success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457200" y="365760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the most of your AI adoption journey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91440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www.ejada.com</a:t>
            </a:r>
            <a:endParaRPr lang="en-US" sz="800" dirty="0"/>
          </a:p>
        </p:txBody>
      </p:sp>
      <p:sp>
        <p:nvSpPr>
          <p:cNvPr id="4" name="Shape 1"/>
          <p:cNvSpPr/>
          <p:nvPr/>
        </p:nvSpPr>
        <p:spPr>
          <a:xfrm>
            <a:off x="11430000" y="36576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5" name="Shape 2"/>
          <p:cNvSpPr/>
          <p:nvPr/>
        </p:nvSpPr>
        <p:spPr>
          <a:xfrm>
            <a:off x="10789920" y="6217920"/>
            <a:ext cx="73152" cy="73152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6" name="Text 3"/>
          <p:cNvSpPr/>
          <p:nvPr/>
        </p:nvSpPr>
        <p:spPr>
          <a:xfrm>
            <a:off x="457200" y="68580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Tips &amp; Best Practices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457200" y="1325880"/>
            <a:ext cx="2286000" cy="0"/>
          </a:xfrm>
          <a:prstGeom prst="line">
            <a:avLst/>
          </a:prstGeom>
          <a:noFill/>
          <a:ln w="38100">
            <a:solidFill>
              <a:srgbClr val="1FED93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14173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get the most from the EAS AI Dashboard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57200" y="1828800"/>
            <a:ext cx="5577840" cy="1371600"/>
          </a:xfrm>
          <a:prstGeom prst="roundRect">
            <a:avLst>
              <a:gd name="adj" fmla="val 6667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57200" y="1828800"/>
            <a:ext cx="54864" cy="13716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1" name="Text 8"/>
          <p:cNvSpPr/>
          <p:nvPr/>
        </p:nvSpPr>
        <p:spPr>
          <a:xfrm>
            <a:off x="731520" y="196596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tasks weekly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731520" y="2286000"/>
            <a:ext cx="5029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Consistency is key. Log your AI tasks each week to maintain your streak and build accurate efficiency metrics.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6309360" y="1828800"/>
            <a:ext cx="5577840" cy="1371600"/>
          </a:xfrm>
          <a:prstGeom prst="roundRect">
            <a:avLst>
              <a:gd name="adj" fmla="val 6667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6309360" y="1828800"/>
            <a:ext cx="54864" cy="137160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5" name="Text 12"/>
          <p:cNvSpPr/>
          <p:nvPr/>
        </p:nvSpPr>
        <p:spPr>
          <a:xfrm>
            <a:off x="6583680" y="196596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 specific in descriptions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6583680" y="2286000"/>
            <a:ext cx="5029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Describe what the AI tool helped you do. Specific tasks pass AI validation faster and get approved quickly.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457200" y="3383280"/>
            <a:ext cx="5577840" cy="1371600"/>
          </a:xfrm>
          <a:prstGeom prst="roundRect">
            <a:avLst>
              <a:gd name="adj" fmla="val 6667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57200" y="3383280"/>
            <a:ext cx="54864" cy="137160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9" name="Text 16"/>
          <p:cNvSpPr/>
          <p:nvPr/>
        </p:nvSpPr>
        <p:spPr>
          <a:xfrm>
            <a:off x="731520" y="35204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quarter filter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731520" y="3840480"/>
            <a:ext cx="5029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Compare your performance across quarters using the dropdown at the top right. Track your improvement over time.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6309360" y="3383280"/>
            <a:ext cx="5577840" cy="1371600"/>
          </a:xfrm>
          <a:prstGeom prst="roundRect">
            <a:avLst>
              <a:gd name="adj" fmla="val 6667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6309360" y="3383280"/>
            <a:ext cx="54864" cy="13716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3" name="Text 20"/>
          <p:cNvSpPr/>
          <p:nvPr/>
        </p:nvSpPr>
        <p:spPr>
          <a:xfrm>
            <a:off x="6583680" y="35204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the leaderboard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6583680" y="3840480"/>
            <a:ext cx="5029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 where you stand among peers. Friendly competition drives better AI adoption across the team.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457200" y="4937760"/>
            <a:ext cx="5577840" cy="1371600"/>
          </a:xfrm>
          <a:prstGeom prst="roundRect">
            <a:avLst>
              <a:gd name="adj" fmla="val 6667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457200" y="4937760"/>
            <a:ext cx="54864" cy="137160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27" name="Text 24"/>
          <p:cNvSpPr/>
          <p:nvPr/>
        </p:nvSpPr>
        <p:spPr>
          <a:xfrm>
            <a:off x="731520" y="507492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Browse Use Cases first</a:t>
            </a:r>
            <a:endParaRPr lang="en-US" sz="1300" dirty="0"/>
          </a:p>
        </p:txBody>
      </p:sp>
      <p:sp>
        <p:nvSpPr>
          <p:cNvPr id="28" name="Text 25"/>
          <p:cNvSpPr/>
          <p:nvPr/>
        </p:nvSpPr>
        <p:spPr>
          <a:xfrm>
            <a:off x="731520" y="5394960"/>
            <a:ext cx="5029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sure where to use AI? Start with the Use Case Library for proven examples from your practice area.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6309360" y="4937760"/>
            <a:ext cx="5577840" cy="1371600"/>
          </a:xfrm>
          <a:prstGeom prst="roundRect">
            <a:avLst>
              <a:gd name="adj" fmla="val 6667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7"/>
          <p:cNvSpPr/>
          <p:nvPr/>
        </p:nvSpPr>
        <p:spPr>
          <a:xfrm>
            <a:off x="6309360" y="4937760"/>
            <a:ext cx="54864" cy="13716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1" name="Text 28"/>
          <p:cNvSpPr/>
          <p:nvPr/>
        </p:nvSpPr>
        <p:spPr>
          <a:xfrm>
            <a:off x="6583680" y="507492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Export your data</a:t>
            </a:r>
            <a:endParaRPr lang="en-US" sz="1300" dirty="0"/>
          </a:p>
        </p:txBody>
      </p:sp>
      <p:sp>
        <p:nvSpPr>
          <p:cNvPr id="32" name="Text 29"/>
          <p:cNvSpPr/>
          <p:nvPr/>
        </p:nvSpPr>
        <p:spPr>
          <a:xfrm>
            <a:off x="6583680" y="5394960"/>
            <a:ext cx="5029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Export Center to download your tasks and stats as Excel, PDF, or PowerPoint for reporting.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10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274320"/>
            <a:ext cx="1828800" cy="59436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3200400" y="1097280"/>
            <a:ext cx="182880" cy="182880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4" name="Shape 1"/>
          <p:cNvSpPr/>
          <p:nvPr/>
        </p:nvSpPr>
        <p:spPr>
          <a:xfrm>
            <a:off x="8229600" y="1828800"/>
            <a:ext cx="137160" cy="137160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5" name="Shape 2"/>
          <p:cNvSpPr/>
          <p:nvPr/>
        </p:nvSpPr>
        <p:spPr>
          <a:xfrm>
            <a:off x="9601200" y="411480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6" name="Text 3"/>
          <p:cNvSpPr/>
          <p:nvPr/>
        </p:nvSpPr>
        <p:spPr>
          <a:xfrm>
            <a:off x="1828800" y="21031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4400" dirty="0"/>
          </a:p>
        </p:txBody>
      </p:sp>
      <p:sp>
        <p:nvSpPr>
          <p:cNvPr id="7" name="Shape 4"/>
          <p:cNvSpPr/>
          <p:nvPr/>
        </p:nvSpPr>
        <p:spPr>
          <a:xfrm>
            <a:off x="4572000" y="3291840"/>
            <a:ext cx="3017520" cy="0"/>
          </a:xfrm>
          <a:prstGeom prst="line">
            <a:avLst/>
          </a:prstGeom>
          <a:noFill/>
          <a:ln w="38100">
            <a:solidFill>
              <a:srgbClr val="1FED93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828800" y="3566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logging your AI tasks today!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1828800" y="4389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Ejada Systems Company Limited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828800" y="4846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Saudi Arabia    |    Egypt    |    Jordan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1828800" y="53035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AAA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www.ejada.com  |  info@ejada.com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1828800" y="5943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777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Dashboard URL: omarhelal1234.github.io/eas-ai-dashboard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91440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www.ejada.com</a:t>
            </a:r>
            <a:endParaRPr lang="en-US" sz="800" dirty="0"/>
          </a:p>
        </p:txBody>
      </p:sp>
      <p:sp>
        <p:nvSpPr>
          <p:cNvPr id="4" name="Shape 1"/>
          <p:cNvSpPr/>
          <p:nvPr/>
        </p:nvSpPr>
        <p:spPr>
          <a:xfrm>
            <a:off x="11430000" y="36576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5" name="Shape 2"/>
          <p:cNvSpPr/>
          <p:nvPr/>
        </p:nvSpPr>
        <p:spPr>
          <a:xfrm>
            <a:off x="10789920" y="6217920"/>
            <a:ext cx="73152" cy="73152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6" name="Text 3"/>
          <p:cNvSpPr/>
          <p:nvPr/>
        </p:nvSpPr>
        <p:spPr>
          <a:xfrm>
            <a:off x="457200" y="68580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the EAS AI Dashboard?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457200" y="1325880"/>
            <a:ext cx="2286000" cy="0"/>
          </a:xfrm>
          <a:prstGeom prst="line">
            <a:avLst/>
          </a:prstGeom>
          <a:noFill/>
          <a:ln w="38100">
            <a:solidFill>
              <a:srgbClr val="1FED93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14173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quick overview before you begin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57200" y="1920240"/>
            <a:ext cx="5303520" cy="4389120"/>
          </a:xfrm>
          <a:prstGeom prst="roundRect">
            <a:avLst>
              <a:gd name="adj" fmla="val 3125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57200" y="1920240"/>
            <a:ext cx="5303520" cy="54864"/>
          </a:xfrm>
          <a:prstGeom prst="rect">
            <a:avLst/>
          </a:prstGeom>
          <a:solidFill>
            <a:srgbClr val="1FED93"/>
          </a:solidFill>
          <a:ln/>
        </p:spPr>
      </p:sp>
      <p:sp>
        <p:nvSpPr>
          <p:cNvPr id="11" name="Shape 8"/>
          <p:cNvSpPr/>
          <p:nvPr/>
        </p:nvSpPr>
        <p:spPr>
          <a:xfrm>
            <a:off x="822960" y="2194560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001081"/>
          </a:solidFill>
          <a:ln/>
        </p:spPr>
      </p:sp>
      <p:sp>
        <p:nvSpPr>
          <p:cNvPr id="12" name="Text 9"/>
          <p:cNvSpPr/>
          <p:nvPr/>
        </p:nvSpPr>
        <p:spPr>
          <a:xfrm>
            <a:off x="822960" y="21945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</a:t>
            </a:r>
            <a:endParaRPr lang="en-US" sz="800" dirty="0"/>
          </a:p>
        </p:txBody>
      </p:sp>
      <p:sp>
        <p:nvSpPr>
          <p:cNvPr id="13" name="Text 10"/>
          <p:cNvSpPr/>
          <p:nvPr/>
        </p:nvSpPr>
        <p:spPr>
          <a:xfrm>
            <a:off x="1508760" y="224028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your AI-assisted tasks and measure time saved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822960" y="3200400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001081"/>
          </a:solidFill>
          <a:ln/>
        </p:spPr>
      </p:sp>
      <p:sp>
        <p:nvSpPr>
          <p:cNvPr id="15" name="Text 12"/>
          <p:cNvSpPr/>
          <p:nvPr/>
        </p:nvSpPr>
        <p:spPr>
          <a:xfrm>
            <a:off x="822960" y="32004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Compete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1508760" y="324612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 how you rank on the leaderboard and earn badges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822960" y="4206240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001081"/>
          </a:solidFill>
          <a:ln/>
        </p:spPr>
      </p:sp>
      <p:sp>
        <p:nvSpPr>
          <p:cNvPr id="18" name="Text 15"/>
          <p:cNvSpPr/>
          <p:nvPr/>
        </p:nvSpPr>
        <p:spPr>
          <a:xfrm>
            <a:off x="822960" y="42062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</a:t>
            </a:r>
            <a:endParaRPr lang="en-US" sz="800" dirty="0"/>
          </a:p>
        </p:txBody>
      </p:sp>
      <p:sp>
        <p:nvSpPr>
          <p:cNvPr id="19" name="Text 16"/>
          <p:cNvSpPr/>
          <p:nvPr/>
        </p:nvSpPr>
        <p:spPr>
          <a:xfrm>
            <a:off x="1508760" y="425196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Browse use cases and prompt libraries for inspiration</a:t>
            </a:r>
            <a:endParaRPr lang="en-US" sz="1300" dirty="0"/>
          </a:p>
        </p:txBody>
      </p:sp>
      <p:sp>
        <p:nvSpPr>
          <p:cNvPr id="20" name="Shape 17"/>
          <p:cNvSpPr/>
          <p:nvPr/>
        </p:nvSpPr>
        <p:spPr>
          <a:xfrm>
            <a:off x="822960" y="5212080"/>
            <a:ext cx="502920" cy="502920"/>
          </a:xfrm>
          <a:prstGeom prst="roundRect">
            <a:avLst>
              <a:gd name="adj" fmla="val 18182"/>
            </a:avLst>
          </a:prstGeom>
          <a:solidFill>
            <a:srgbClr val="001081"/>
          </a:solidFill>
          <a:ln/>
        </p:spPr>
      </p:sp>
      <p:sp>
        <p:nvSpPr>
          <p:cNvPr id="21" name="Text 18"/>
          <p:cNvSpPr/>
          <p:nvPr/>
        </p:nvSpPr>
        <p:spPr>
          <a:xfrm>
            <a:off x="822960" y="52120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1508760" y="525780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Showcase accomplishments and contribute to team KPIs</a:t>
            </a:r>
            <a:endParaRPr lang="en-US" sz="1300" dirty="0"/>
          </a:p>
        </p:txBody>
      </p:sp>
      <p:sp>
        <p:nvSpPr>
          <p:cNvPr id="23" name="Shape 20"/>
          <p:cNvSpPr/>
          <p:nvPr/>
        </p:nvSpPr>
        <p:spPr>
          <a:xfrm>
            <a:off x="6217920" y="1920240"/>
            <a:ext cx="5486400" cy="4389120"/>
          </a:xfrm>
          <a:prstGeom prst="roundRect">
            <a:avLst>
              <a:gd name="adj" fmla="val 3125"/>
            </a:avLst>
          </a:prstGeom>
          <a:solidFill>
            <a:srgbClr val="0F172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6217920" y="1920240"/>
            <a:ext cx="1371600" cy="4389120"/>
          </a:xfrm>
          <a:prstGeom prst="rect">
            <a:avLst/>
          </a:prstGeom>
          <a:solidFill>
            <a:srgbClr val="151D30"/>
          </a:solidFill>
          <a:ln/>
        </p:spPr>
      </p:sp>
      <p:sp>
        <p:nvSpPr>
          <p:cNvPr id="25" name="Text 22"/>
          <p:cNvSpPr/>
          <p:nvPr/>
        </p:nvSpPr>
        <p:spPr>
          <a:xfrm>
            <a:off x="6355080" y="205740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EAS AI</a:t>
            </a:r>
            <a:endParaRPr lang="en-US" sz="700" dirty="0"/>
          </a:p>
          <a:p>
            <a:pPr indent="0" marL="0">
              <a:buNone/>
            </a:pPr>
            <a:r>
              <a:rPr lang="en-US" sz="7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Adoption</a:t>
            </a:r>
            <a:endParaRPr lang="en-US" sz="700" dirty="0"/>
          </a:p>
        </p:txBody>
      </p:sp>
      <p:sp>
        <p:nvSpPr>
          <p:cNvPr id="26" name="Text 23"/>
          <p:cNvSpPr/>
          <p:nvPr/>
        </p:nvSpPr>
        <p:spPr>
          <a:xfrm>
            <a:off x="6400800" y="265176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Dashboard</a:t>
            </a:r>
            <a:endParaRPr lang="en-US" sz="600" dirty="0"/>
          </a:p>
        </p:txBody>
      </p:sp>
      <p:sp>
        <p:nvSpPr>
          <p:cNvPr id="27" name="Text 24"/>
          <p:cNvSpPr/>
          <p:nvPr/>
        </p:nvSpPr>
        <p:spPr>
          <a:xfrm>
            <a:off x="6400800" y="297180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Leaderboard</a:t>
            </a:r>
            <a:endParaRPr lang="en-US" sz="600" dirty="0"/>
          </a:p>
        </p:txBody>
      </p:sp>
      <p:sp>
        <p:nvSpPr>
          <p:cNvPr id="28" name="Text 25"/>
          <p:cNvSpPr/>
          <p:nvPr/>
        </p:nvSpPr>
        <p:spPr>
          <a:xfrm>
            <a:off x="6400800" y="32918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 Tasks</a:t>
            </a:r>
            <a:endParaRPr lang="en-US" sz="600" dirty="0"/>
          </a:p>
        </p:txBody>
      </p:sp>
      <p:sp>
        <p:nvSpPr>
          <p:cNvPr id="29" name="Text 26"/>
          <p:cNvSpPr/>
          <p:nvPr/>
        </p:nvSpPr>
        <p:spPr>
          <a:xfrm>
            <a:off x="6400800" y="361188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 Status</a:t>
            </a:r>
            <a:endParaRPr lang="en-US" sz="600" dirty="0"/>
          </a:p>
        </p:txBody>
      </p:sp>
      <p:sp>
        <p:nvSpPr>
          <p:cNvPr id="30" name="Text 27"/>
          <p:cNvSpPr/>
          <p:nvPr/>
        </p:nvSpPr>
        <p:spPr>
          <a:xfrm>
            <a:off x="6400800" y="393192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Accomplishments</a:t>
            </a:r>
            <a:endParaRPr lang="en-US" sz="600" dirty="0"/>
          </a:p>
        </p:txBody>
      </p:sp>
      <p:sp>
        <p:nvSpPr>
          <p:cNvPr id="31" name="Shape 28"/>
          <p:cNvSpPr/>
          <p:nvPr/>
        </p:nvSpPr>
        <p:spPr>
          <a:xfrm>
            <a:off x="7863840" y="2286000"/>
            <a:ext cx="1188720" cy="640080"/>
          </a:xfrm>
          <a:prstGeom prst="roundRect">
            <a:avLst>
              <a:gd name="adj" fmla="val 7143"/>
            </a:avLst>
          </a:prstGeom>
          <a:solidFill>
            <a:srgbClr val="1E293B"/>
          </a:solidFill>
          <a:ln/>
        </p:spPr>
      </p:sp>
      <p:sp>
        <p:nvSpPr>
          <p:cNvPr id="32" name="Text 29"/>
          <p:cNvSpPr/>
          <p:nvPr/>
        </p:nvSpPr>
        <p:spPr>
          <a:xfrm>
            <a:off x="7955280" y="228600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33" name="Text 30"/>
          <p:cNvSpPr/>
          <p:nvPr/>
        </p:nvSpPr>
        <p:spPr>
          <a:xfrm>
            <a:off x="7955280" y="265176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Tasks</a:t>
            </a:r>
            <a:endParaRPr lang="en-US" sz="600" dirty="0"/>
          </a:p>
        </p:txBody>
      </p:sp>
      <p:sp>
        <p:nvSpPr>
          <p:cNvPr id="34" name="Shape 31"/>
          <p:cNvSpPr/>
          <p:nvPr/>
        </p:nvSpPr>
        <p:spPr>
          <a:xfrm>
            <a:off x="9235440" y="2286000"/>
            <a:ext cx="1188720" cy="640080"/>
          </a:xfrm>
          <a:prstGeom prst="roundRect">
            <a:avLst>
              <a:gd name="adj" fmla="val 7143"/>
            </a:avLst>
          </a:prstGeom>
          <a:solidFill>
            <a:srgbClr val="1E293B"/>
          </a:solidFill>
          <a:ln/>
        </p:spPr>
      </p:sp>
      <p:sp>
        <p:nvSpPr>
          <p:cNvPr id="35" name="Text 32"/>
          <p:cNvSpPr/>
          <p:nvPr/>
        </p:nvSpPr>
        <p:spPr>
          <a:xfrm>
            <a:off x="9326880" y="228600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</a:t>
            </a:r>
            <a:endParaRPr lang="en-US" sz="1000" dirty="0"/>
          </a:p>
        </p:txBody>
      </p:sp>
      <p:sp>
        <p:nvSpPr>
          <p:cNvPr id="36" name="Text 33"/>
          <p:cNvSpPr/>
          <p:nvPr/>
        </p:nvSpPr>
        <p:spPr>
          <a:xfrm>
            <a:off x="9326880" y="265176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Hrs Saved</a:t>
            </a:r>
            <a:endParaRPr lang="en-US" sz="600" dirty="0"/>
          </a:p>
        </p:txBody>
      </p:sp>
      <p:sp>
        <p:nvSpPr>
          <p:cNvPr id="37" name="Shape 34"/>
          <p:cNvSpPr/>
          <p:nvPr/>
        </p:nvSpPr>
        <p:spPr>
          <a:xfrm>
            <a:off x="10607040" y="2286000"/>
            <a:ext cx="1188720" cy="640080"/>
          </a:xfrm>
          <a:prstGeom prst="roundRect">
            <a:avLst>
              <a:gd name="adj" fmla="val 7143"/>
            </a:avLst>
          </a:prstGeom>
          <a:solidFill>
            <a:srgbClr val="1E293B"/>
          </a:solidFill>
          <a:ln/>
        </p:spPr>
      </p:sp>
      <p:sp>
        <p:nvSpPr>
          <p:cNvPr id="38" name="Text 35"/>
          <p:cNvSpPr/>
          <p:nvPr/>
        </p:nvSpPr>
        <p:spPr>
          <a:xfrm>
            <a:off x="10698480" y="228600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83.7%</a:t>
            </a:r>
            <a:endParaRPr lang="en-US" sz="1000" dirty="0"/>
          </a:p>
        </p:txBody>
      </p:sp>
      <p:sp>
        <p:nvSpPr>
          <p:cNvPr id="39" name="Text 36"/>
          <p:cNvSpPr/>
          <p:nvPr/>
        </p:nvSpPr>
        <p:spPr>
          <a:xfrm>
            <a:off x="10698480" y="2651760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Efficiency</a:t>
            </a:r>
            <a:endParaRPr lang="en-US" sz="600" dirty="0"/>
          </a:p>
        </p:txBody>
      </p:sp>
      <p:sp>
        <p:nvSpPr>
          <p:cNvPr id="40" name="Shape 37"/>
          <p:cNvSpPr/>
          <p:nvPr/>
        </p:nvSpPr>
        <p:spPr>
          <a:xfrm>
            <a:off x="7772400" y="3200400"/>
            <a:ext cx="3657600" cy="2286000"/>
          </a:xfrm>
          <a:prstGeom prst="roundRect">
            <a:avLst>
              <a:gd name="adj" fmla="val 3200"/>
            </a:avLst>
          </a:prstGeom>
          <a:solidFill>
            <a:srgbClr val="1E293B"/>
          </a:solidFill>
          <a:ln/>
        </p:spPr>
      </p:sp>
      <p:sp>
        <p:nvSpPr>
          <p:cNvPr id="41" name="Text 38"/>
          <p:cNvSpPr/>
          <p:nvPr/>
        </p:nvSpPr>
        <p:spPr>
          <a:xfrm>
            <a:off x="7772400" y="39319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Dashboard Preview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91440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www.ejada.com</a:t>
            </a:r>
            <a:endParaRPr lang="en-US" sz="800" dirty="0"/>
          </a:p>
        </p:txBody>
      </p:sp>
      <p:sp>
        <p:nvSpPr>
          <p:cNvPr id="4" name="Shape 1"/>
          <p:cNvSpPr/>
          <p:nvPr/>
        </p:nvSpPr>
        <p:spPr>
          <a:xfrm>
            <a:off x="11430000" y="36576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5" name="Shape 2"/>
          <p:cNvSpPr/>
          <p:nvPr/>
        </p:nvSpPr>
        <p:spPr>
          <a:xfrm>
            <a:off x="10789920" y="6217920"/>
            <a:ext cx="73152" cy="73152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6" name="Shape 3"/>
          <p:cNvSpPr/>
          <p:nvPr/>
        </p:nvSpPr>
        <p:spPr>
          <a:xfrm>
            <a:off x="10789920" y="182880"/>
            <a:ext cx="1097280" cy="411480"/>
          </a:xfrm>
          <a:prstGeom prst="roundRect">
            <a:avLst>
              <a:gd name="adj" fmla="val 33333"/>
            </a:avLst>
          </a:prstGeom>
          <a:solidFill>
            <a:srgbClr val="1FED93"/>
          </a:solidFill>
          <a:ln/>
        </p:spPr>
      </p:sp>
      <p:sp>
        <p:nvSpPr>
          <p:cNvPr id="7" name="Text 4"/>
          <p:cNvSpPr/>
          <p:nvPr/>
        </p:nvSpPr>
        <p:spPr>
          <a:xfrm>
            <a:off x="10789920" y="182880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 of 10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68580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Your Account</a:t>
            </a:r>
            <a:endParaRPr lang="en-US" sz="2800" dirty="0"/>
          </a:p>
        </p:txBody>
      </p:sp>
      <p:sp>
        <p:nvSpPr>
          <p:cNvPr id="9" name="Shape 6"/>
          <p:cNvSpPr/>
          <p:nvPr/>
        </p:nvSpPr>
        <p:spPr>
          <a:xfrm>
            <a:off x="457200" y="1325880"/>
            <a:ext cx="2286000" cy="0"/>
          </a:xfrm>
          <a:prstGeom prst="line">
            <a:avLst/>
          </a:prstGeom>
          <a:noFill/>
          <a:ln w="38100">
            <a:solidFill>
              <a:srgbClr val="1FED9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57200" y="14173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Visit the sign-up page and register as a contributor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57200" y="1828800"/>
            <a:ext cx="5303520" cy="4572000"/>
          </a:xfrm>
          <a:prstGeom prst="roundRect">
            <a:avLst>
              <a:gd name="adj" fmla="val 3000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731520" y="2057400"/>
            <a:ext cx="320040" cy="320040"/>
          </a:xfrm>
          <a:prstGeom prst="ellipse">
            <a:avLst/>
          </a:prstGeom>
          <a:solidFill>
            <a:srgbClr val="001081"/>
          </a:solidFill>
          <a:ln/>
        </p:spPr>
      </p:sp>
      <p:sp>
        <p:nvSpPr>
          <p:cNvPr id="13" name="Text 10"/>
          <p:cNvSpPr/>
          <p:nvPr/>
        </p:nvSpPr>
        <p:spPr>
          <a:xfrm>
            <a:off x="731520" y="20574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1188720" y="20116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 Department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1188720" y="224028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Choose 'EAS' from the dropdown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731520" y="2651760"/>
            <a:ext cx="320040" cy="320040"/>
          </a:xfrm>
          <a:prstGeom prst="ellipse">
            <a:avLst/>
          </a:prstGeom>
          <a:solidFill>
            <a:srgbClr val="001081"/>
          </a:solidFill>
          <a:ln/>
        </p:spPr>
      </p:sp>
      <p:sp>
        <p:nvSpPr>
          <p:cNvPr id="17" name="Text 14"/>
          <p:cNvSpPr/>
          <p:nvPr/>
        </p:nvSpPr>
        <p:spPr>
          <a:xfrm>
            <a:off x="731520" y="26517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1188720" y="26060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 Your Practice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1188720" y="283464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BFSI, CES, EPCS, EPS, ERP, or GRC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731520" y="3246120"/>
            <a:ext cx="320040" cy="320040"/>
          </a:xfrm>
          <a:prstGeom prst="ellipse">
            <a:avLst/>
          </a:prstGeom>
          <a:solidFill>
            <a:srgbClr val="001081"/>
          </a:solidFill>
          <a:ln/>
        </p:spPr>
      </p:sp>
      <p:sp>
        <p:nvSpPr>
          <p:cNvPr id="21" name="Text 18"/>
          <p:cNvSpPr/>
          <p:nvPr/>
        </p:nvSpPr>
        <p:spPr>
          <a:xfrm>
            <a:off x="731520" y="32461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1188720" y="32004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 Your Name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1188720" y="342900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name as it appears in HR records</a:t>
            </a:r>
            <a:endParaRPr lang="en-US" sz="1000" dirty="0"/>
          </a:p>
        </p:txBody>
      </p:sp>
      <p:sp>
        <p:nvSpPr>
          <p:cNvPr id="24" name="Shape 21"/>
          <p:cNvSpPr/>
          <p:nvPr/>
        </p:nvSpPr>
        <p:spPr>
          <a:xfrm>
            <a:off x="731520" y="3840480"/>
            <a:ext cx="320040" cy="320040"/>
          </a:xfrm>
          <a:prstGeom prst="ellipse">
            <a:avLst/>
          </a:prstGeom>
          <a:solidFill>
            <a:srgbClr val="001081"/>
          </a:solidFill>
          <a:ln/>
        </p:spPr>
      </p:sp>
      <p:sp>
        <p:nvSpPr>
          <p:cNvPr id="25" name="Text 22"/>
          <p:cNvSpPr/>
          <p:nvPr/>
        </p:nvSpPr>
        <p:spPr>
          <a:xfrm>
            <a:off x="731520" y="38404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1188720" y="37947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 Ejada Email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1188720" y="402336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your @ejada.com email address</a:t>
            </a:r>
            <a:endParaRPr lang="en-US" sz="1000" dirty="0"/>
          </a:p>
        </p:txBody>
      </p:sp>
      <p:sp>
        <p:nvSpPr>
          <p:cNvPr id="28" name="Shape 25"/>
          <p:cNvSpPr/>
          <p:nvPr/>
        </p:nvSpPr>
        <p:spPr>
          <a:xfrm>
            <a:off x="731520" y="4434840"/>
            <a:ext cx="320040" cy="320040"/>
          </a:xfrm>
          <a:prstGeom prst="ellipse">
            <a:avLst/>
          </a:prstGeom>
          <a:solidFill>
            <a:srgbClr val="001081"/>
          </a:solidFill>
          <a:ln/>
        </p:spPr>
      </p:sp>
      <p:sp>
        <p:nvSpPr>
          <p:cNvPr id="29" name="Text 26"/>
          <p:cNvSpPr/>
          <p:nvPr/>
        </p:nvSpPr>
        <p:spPr>
          <a:xfrm>
            <a:off x="731520" y="44348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30" name="Text 27"/>
          <p:cNvSpPr/>
          <p:nvPr/>
        </p:nvSpPr>
        <p:spPr>
          <a:xfrm>
            <a:off x="1188720" y="43891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 Your Title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1188720" y="461772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e.g., Senior Java Developer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731520" y="5029200"/>
            <a:ext cx="320040" cy="320040"/>
          </a:xfrm>
          <a:prstGeom prst="ellipse">
            <a:avLst/>
          </a:prstGeom>
          <a:solidFill>
            <a:srgbClr val="001081"/>
          </a:solidFill>
          <a:ln/>
        </p:spPr>
      </p:sp>
      <p:sp>
        <p:nvSpPr>
          <p:cNvPr id="33" name="Text 30"/>
          <p:cNvSpPr/>
          <p:nvPr/>
        </p:nvSpPr>
        <p:spPr>
          <a:xfrm>
            <a:off x="731520" y="50292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34" name="Text 31"/>
          <p:cNvSpPr/>
          <p:nvPr/>
        </p:nvSpPr>
        <p:spPr>
          <a:xfrm>
            <a:off x="1188720" y="49834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Copilot Access</a:t>
            </a:r>
            <a:endParaRPr lang="en-US" sz="1100" dirty="0"/>
          </a:p>
        </p:txBody>
      </p:sp>
      <p:sp>
        <p:nvSpPr>
          <p:cNvPr id="35" name="Text 32"/>
          <p:cNvSpPr/>
          <p:nvPr/>
        </p:nvSpPr>
        <p:spPr>
          <a:xfrm>
            <a:off x="1188720" y="521208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 Yes if you have a license, No otherwise</a:t>
            </a:r>
            <a:endParaRPr lang="en-US" sz="1000" dirty="0"/>
          </a:p>
        </p:txBody>
      </p:sp>
      <p:sp>
        <p:nvSpPr>
          <p:cNvPr id="36" name="Shape 33"/>
          <p:cNvSpPr/>
          <p:nvPr/>
        </p:nvSpPr>
        <p:spPr>
          <a:xfrm>
            <a:off x="731520" y="5623560"/>
            <a:ext cx="320040" cy="320040"/>
          </a:xfrm>
          <a:prstGeom prst="ellipse">
            <a:avLst/>
          </a:prstGeom>
          <a:solidFill>
            <a:srgbClr val="001081"/>
          </a:solidFill>
          <a:ln/>
        </p:spPr>
      </p:sp>
      <p:sp>
        <p:nvSpPr>
          <p:cNvPr id="37" name="Text 34"/>
          <p:cNvSpPr/>
          <p:nvPr/>
        </p:nvSpPr>
        <p:spPr>
          <a:xfrm>
            <a:off x="731520" y="56235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38" name="Text 35"/>
          <p:cNvSpPr/>
          <p:nvPr/>
        </p:nvSpPr>
        <p:spPr>
          <a:xfrm>
            <a:off x="1188720" y="55778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Password</a:t>
            </a:r>
            <a:endParaRPr lang="en-US" sz="1100" dirty="0"/>
          </a:p>
        </p:txBody>
      </p:sp>
      <p:sp>
        <p:nvSpPr>
          <p:cNvPr id="39" name="Text 36"/>
          <p:cNvSpPr/>
          <p:nvPr/>
        </p:nvSpPr>
        <p:spPr>
          <a:xfrm>
            <a:off x="1188720" y="580644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Minimum 8 characters, then confirm</a:t>
            </a:r>
            <a:endParaRPr lang="en-US" sz="1000" dirty="0"/>
          </a:p>
        </p:txBody>
      </p:sp>
      <p:sp>
        <p:nvSpPr>
          <p:cNvPr id="40" name="Shape 37"/>
          <p:cNvSpPr/>
          <p:nvPr/>
        </p:nvSpPr>
        <p:spPr>
          <a:xfrm>
            <a:off x="6217920" y="1828800"/>
            <a:ext cx="5486400" cy="4572000"/>
          </a:xfrm>
          <a:prstGeom prst="roundRect">
            <a:avLst>
              <a:gd name="adj" fmla="val 3000"/>
            </a:avLst>
          </a:prstGeom>
          <a:solidFill>
            <a:srgbClr val="0F172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41" name="Shape 38"/>
          <p:cNvSpPr/>
          <p:nvPr/>
        </p:nvSpPr>
        <p:spPr>
          <a:xfrm>
            <a:off x="7132320" y="2103120"/>
            <a:ext cx="3657600" cy="4023360"/>
          </a:xfrm>
          <a:prstGeom prst="roundRect">
            <a:avLst>
              <a:gd name="adj" fmla="val 2500"/>
            </a:avLst>
          </a:prstGeom>
          <a:solidFill>
            <a:srgbClr val="1E293B"/>
          </a:solidFill>
          <a:ln/>
        </p:spPr>
      </p:sp>
      <p:sp>
        <p:nvSpPr>
          <p:cNvPr id="42" name="Shape 39"/>
          <p:cNvSpPr/>
          <p:nvPr/>
        </p:nvSpPr>
        <p:spPr>
          <a:xfrm>
            <a:off x="7223760" y="2286000"/>
            <a:ext cx="1737360" cy="36576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3" name="Shape 40"/>
          <p:cNvSpPr/>
          <p:nvPr/>
        </p:nvSpPr>
        <p:spPr>
          <a:xfrm>
            <a:off x="8961120" y="2286000"/>
            <a:ext cx="1737360" cy="36576"/>
          </a:xfrm>
          <a:prstGeom prst="rect">
            <a:avLst/>
          </a:prstGeom>
          <a:solidFill>
            <a:srgbClr val="374151"/>
          </a:solidFill>
          <a:ln/>
        </p:spPr>
      </p:sp>
      <p:sp>
        <p:nvSpPr>
          <p:cNvPr id="44" name="Text 41"/>
          <p:cNvSpPr/>
          <p:nvPr/>
        </p:nvSpPr>
        <p:spPr>
          <a:xfrm>
            <a:off x="7223760" y="242316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your account</a:t>
            </a:r>
            <a:endParaRPr lang="en-US" sz="1000" dirty="0"/>
          </a:p>
        </p:txBody>
      </p:sp>
      <p:sp>
        <p:nvSpPr>
          <p:cNvPr id="45" name="Text 42"/>
          <p:cNvSpPr/>
          <p:nvPr/>
        </p:nvSpPr>
        <p:spPr>
          <a:xfrm>
            <a:off x="7223760" y="2834640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Department *</a:t>
            </a:r>
            <a:endParaRPr lang="en-US" sz="700" dirty="0"/>
          </a:p>
        </p:txBody>
      </p:sp>
      <p:sp>
        <p:nvSpPr>
          <p:cNvPr id="46" name="Shape 43"/>
          <p:cNvSpPr/>
          <p:nvPr/>
        </p:nvSpPr>
        <p:spPr>
          <a:xfrm>
            <a:off x="7223760" y="3017520"/>
            <a:ext cx="3474720" cy="256032"/>
          </a:xfrm>
          <a:prstGeom prst="roundRect">
            <a:avLst>
              <a:gd name="adj" fmla="val 17857"/>
            </a:avLst>
          </a:prstGeom>
          <a:solidFill>
            <a:srgbClr val="374151"/>
          </a:solidFill>
          <a:ln/>
        </p:spPr>
      </p:sp>
      <p:sp>
        <p:nvSpPr>
          <p:cNvPr id="47" name="Text 44"/>
          <p:cNvSpPr/>
          <p:nvPr/>
        </p:nvSpPr>
        <p:spPr>
          <a:xfrm>
            <a:off x="7223760" y="3337560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 *</a:t>
            </a:r>
            <a:endParaRPr lang="en-US" sz="700" dirty="0"/>
          </a:p>
        </p:txBody>
      </p:sp>
      <p:sp>
        <p:nvSpPr>
          <p:cNvPr id="48" name="Shape 45"/>
          <p:cNvSpPr/>
          <p:nvPr/>
        </p:nvSpPr>
        <p:spPr>
          <a:xfrm>
            <a:off x="7223760" y="3520440"/>
            <a:ext cx="3474720" cy="256032"/>
          </a:xfrm>
          <a:prstGeom prst="roundRect">
            <a:avLst>
              <a:gd name="adj" fmla="val 17857"/>
            </a:avLst>
          </a:prstGeom>
          <a:solidFill>
            <a:srgbClr val="374151"/>
          </a:solidFill>
          <a:ln/>
        </p:spPr>
      </p:sp>
      <p:sp>
        <p:nvSpPr>
          <p:cNvPr id="49" name="Text 46"/>
          <p:cNvSpPr/>
          <p:nvPr/>
        </p:nvSpPr>
        <p:spPr>
          <a:xfrm>
            <a:off x="7223760" y="3840480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Resource Name *</a:t>
            </a:r>
            <a:endParaRPr lang="en-US" sz="700" dirty="0"/>
          </a:p>
        </p:txBody>
      </p:sp>
      <p:sp>
        <p:nvSpPr>
          <p:cNvPr id="50" name="Shape 47"/>
          <p:cNvSpPr/>
          <p:nvPr/>
        </p:nvSpPr>
        <p:spPr>
          <a:xfrm>
            <a:off x="7223760" y="4023360"/>
            <a:ext cx="3474720" cy="256032"/>
          </a:xfrm>
          <a:prstGeom prst="roundRect">
            <a:avLst>
              <a:gd name="adj" fmla="val 17857"/>
            </a:avLst>
          </a:prstGeom>
          <a:solidFill>
            <a:srgbClr val="374151"/>
          </a:solidFill>
          <a:ln/>
        </p:spPr>
      </p:sp>
      <p:sp>
        <p:nvSpPr>
          <p:cNvPr id="51" name="Text 48"/>
          <p:cNvSpPr/>
          <p:nvPr/>
        </p:nvSpPr>
        <p:spPr>
          <a:xfrm>
            <a:off x="7223760" y="4343400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Resource Email *</a:t>
            </a:r>
            <a:endParaRPr lang="en-US" sz="700" dirty="0"/>
          </a:p>
        </p:txBody>
      </p:sp>
      <p:sp>
        <p:nvSpPr>
          <p:cNvPr id="52" name="Shape 49"/>
          <p:cNvSpPr/>
          <p:nvPr/>
        </p:nvSpPr>
        <p:spPr>
          <a:xfrm>
            <a:off x="7223760" y="4526280"/>
            <a:ext cx="3474720" cy="256032"/>
          </a:xfrm>
          <a:prstGeom prst="roundRect">
            <a:avLst>
              <a:gd name="adj" fmla="val 17857"/>
            </a:avLst>
          </a:prstGeom>
          <a:solidFill>
            <a:srgbClr val="374151"/>
          </a:solidFill>
          <a:ln/>
        </p:spPr>
      </p:sp>
      <p:sp>
        <p:nvSpPr>
          <p:cNvPr id="53" name="Text 50"/>
          <p:cNvSpPr/>
          <p:nvPr/>
        </p:nvSpPr>
        <p:spPr>
          <a:xfrm>
            <a:off x="7223760" y="4846320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Company Skill / Title *</a:t>
            </a:r>
            <a:endParaRPr lang="en-US" sz="700" dirty="0"/>
          </a:p>
        </p:txBody>
      </p:sp>
      <p:sp>
        <p:nvSpPr>
          <p:cNvPr id="54" name="Shape 51"/>
          <p:cNvSpPr/>
          <p:nvPr/>
        </p:nvSpPr>
        <p:spPr>
          <a:xfrm>
            <a:off x="7223760" y="5029200"/>
            <a:ext cx="3474720" cy="256032"/>
          </a:xfrm>
          <a:prstGeom prst="roundRect">
            <a:avLst>
              <a:gd name="adj" fmla="val 17857"/>
            </a:avLst>
          </a:prstGeom>
          <a:solidFill>
            <a:srgbClr val="374151"/>
          </a:solidFill>
          <a:ln/>
        </p:spPr>
      </p:sp>
      <p:sp>
        <p:nvSpPr>
          <p:cNvPr id="55" name="Text 52"/>
          <p:cNvSpPr/>
          <p:nvPr/>
        </p:nvSpPr>
        <p:spPr>
          <a:xfrm>
            <a:off x="7223760" y="5349240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Copilot Access? *</a:t>
            </a:r>
            <a:endParaRPr lang="en-US" sz="700" dirty="0"/>
          </a:p>
        </p:txBody>
      </p:sp>
      <p:sp>
        <p:nvSpPr>
          <p:cNvPr id="56" name="Shape 53"/>
          <p:cNvSpPr/>
          <p:nvPr/>
        </p:nvSpPr>
        <p:spPr>
          <a:xfrm>
            <a:off x="7223760" y="5532120"/>
            <a:ext cx="1645920" cy="320040"/>
          </a:xfrm>
          <a:prstGeom prst="roundRect">
            <a:avLst>
              <a:gd name="adj" fmla="val 14286"/>
            </a:avLst>
          </a:prstGeom>
          <a:solidFill>
            <a:srgbClr val="1A3A2A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57" name="Text 54"/>
          <p:cNvSpPr/>
          <p:nvPr/>
        </p:nvSpPr>
        <p:spPr>
          <a:xfrm>
            <a:off x="7223760" y="553212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</a:t>
            </a:r>
            <a:endParaRPr lang="en-US" sz="800" dirty="0"/>
          </a:p>
        </p:txBody>
      </p:sp>
      <p:sp>
        <p:nvSpPr>
          <p:cNvPr id="58" name="Shape 55"/>
          <p:cNvSpPr/>
          <p:nvPr/>
        </p:nvSpPr>
        <p:spPr>
          <a:xfrm>
            <a:off x="9052560" y="5532120"/>
            <a:ext cx="1645920" cy="320040"/>
          </a:xfrm>
          <a:prstGeom prst="roundRect">
            <a:avLst>
              <a:gd name="adj" fmla="val 14286"/>
            </a:avLst>
          </a:prstGeom>
          <a:solidFill>
            <a:srgbClr val="374151"/>
          </a:solidFill>
          <a:ln/>
        </p:spPr>
      </p:sp>
      <p:sp>
        <p:nvSpPr>
          <p:cNvPr id="59" name="Text 56"/>
          <p:cNvSpPr/>
          <p:nvPr/>
        </p:nvSpPr>
        <p:spPr>
          <a:xfrm>
            <a:off x="9052560" y="553212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</a:t>
            </a:r>
            <a:endParaRPr lang="en-US" sz="800" dirty="0"/>
          </a:p>
        </p:txBody>
      </p:sp>
      <p:sp>
        <p:nvSpPr>
          <p:cNvPr id="60" name="Shape 57"/>
          <p:cNvSpPr/>
          <p:nvPr/>
        </p:nvSpPr>
        <p:spPr>
          <a:xfrm>
            <a:off x="457200" y="6492240"/>
            <a:ext cx="11247120" cy="274320"/>
          </a:xfrm>
          <a:prstGeom prst="roundRect">
            <a:avLst>
              <a:gd name="adj" fmla="val 26667"/>
            </a:avLst>
          </a:prstGeom>
          <a:solidFill>
            <a:srgbClr val="E8F5E9"/>
          </a:solidFill>
          <a:ln/>
        </p:spPr>
      </p:sp>
      <p:sp>
        <p:nvSpPr>
          <p:cNvPr id="61" name="Text 58"/>
          <p:cNvSpPr/>
          <p:nvPr/>
        </p:nvSpPr>
        <p:spPr>
          <a:xfrm>
            <a:off x="640080" y="6492240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URL: omarhelal1234.github.io/eas-ai-dashboard/src/pages/signup.html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91440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www.ejada.com</a:t>
            </a:r>
            <a:endParaRPr lang="en-US" sz="800" dirty="0"/>
          </a:p>
        </p:txBody>
      </p:sp>
      <p:sp>
        <p:nvSpPr>
          <p:cNvPr id="4" name="Shape 1"/>
          <p:cNvSpPr/>
          <p:nvPr/>
        </p:nvSpPr>
        <p:spPr>
          <a:xfrm>
            <a:off x="11430000" y="36576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5" name="Shape 2"/>
          <p:cNvSpPr/>
          <p:nvPr/>
        </p:nvSpPr>
        <p:spPr>
          <a:xfrm>
            <a:off x="10789920" y="6217920"/>
            <a:ext cx="73152" cy="73152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6" name="Shape 3"/>
          <p:cNvSpPr/>
          <p:nvPr/>
        </p:nvSpPr>
        <p:spPr>
          <a:xfrm>
            <a:off x="10789920" y="182880"/>
            <a:ext cx="1097280" cy="411480"/>
          </a:xfrm>
          <a:prstGeom prst="roundRect">
            <a:avLst>
              <a:gd name="adj" fmla="val 33333"/>
            </a:avLst>
          </a:prstGeom>
          <a:solidFill>
            <a:srgbClr val="1FED93"/>
          </a:solidFill>
          <a:ln/>
        </p:spPr>
      </p:sp>
      <p:sp>
        <p:nvSpPr>
          <p:cNvPr id="7" name="Text 4"/>
          <p:cNvSpPr/>
          <p:nvPr/>
        </p:nvSpPr>
        <p:spPr>
          <a:xfrm>
            <a:off x="10789920" y="182880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 of 10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68580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In to Your Dashboard</a:t>
            </a:r>
            <a:endParaRPr lang="en-US" sz="2800" dirty="0"/>
          </a:p>
        </p:txBody>
      </p:sp>
      <p:sp>
        <p:nvSpPr>
          <p:cNvPr id="9" name="Shape 6"/>
          <p:cNvSpPr/>
          <p:nvPr/>
        </p:nvSpPr>
        <p:spPr>
          <a:xfrm>
            <a:off x="457200" y="1325880"/>
            <a:ext cx="2286000" cy="0"/>
          </a:xfrm>
          <a:prstGeom prst="line">
            <a:avLst/>
          </a:prstGeom>
          <a:noFill/>
          <a:ln w="38100">
            <a:solidFill>
              <a:srgbClr val="1FED9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57200" y="14173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your Ejada email and password to sign in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2743200" y="2011680"/>
            <a:ext cx="6675120" cy="4114800"/>
          </a:xfrm>
          <a:prstGeom prst="roundRect">
            <a:avLst>
              <a:gd name="adj" fmla="val 3333"/>
            </a:avLst>
          </a:prstGeom>
          <a:solidFill>
            <a:srgbClr val="0F172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5623560" y="2286000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8B5CF6"/>
          </a:solidFill>
          <a:ln/>
        </p:spPr>
      </p:sp>
      <p:sp>
        <p:nvSpPr>
          <p:cNvPr id="13" name="Text 10"/>
          <p:cNvSpPr/>
          <p:nvPr/>
        </p:nvSpPr>
        <p:spPr>
          <a:xfrm>
            <a:off x="4114800" y="292608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EAS AI Adoption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4389120" y="3383280"/>
            <a:ext cx="3383280" cy="2560320"/>
          </a:xfrm>
          <a:prstGeom prst="round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15" name="Text 12"/>
          <p:cNvSpPr/>
          <p:nvPr/>
        </p:nvSpPr>
        <p:spPr>
          <a:xfrm>
            <a:off x="4572000" y="35204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Welcome back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4572000" y="3794760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 in to access your AI adoption dashboard</a:t>
            </a:r>
            <a:endParaRPr lang="en-US" sz="700" dirty="0"/>
          </a:p>
        </p:txBody>
      </p:sp>
      <p:sp>
        <p:nvSpPr>
          <p:cNvPr id="17" name="Text 14"/>
          <p:cNvSpPr/>
          <p:nvPr/>
        </p:nvSpPr>
        <p:spPr>
          <a:xfrm>
            <a:off x="4572000" y="4114800"/>
            <a:ext cx="3017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 address</a:t>
            </a:r>
            <a:endParaRPr lang="en-US" sz="700" dirty="0"/>
          </a:p>
        </p:txBody>
      </p:sp>
      <p:sp>
        <p:nvSpPr>
          <p:cNvPr id="18" name="Shape 15"/>
          <p:cNvSpPr/>
          <p:nvPr/>
        </p:nvSpPr>
        <p:spPr>
          <a:xfrm>
            <a:off x="4572000" y="4297680"/>
            <a:ext cx="3017520" cy="292608"/>
          </a:xfrm>
          <a:prstGeom prst="roundRect">
            <a:avLst>
              <a:gd name="adj" fmla="val 15625"/>
            </a:avLst>
          </a:prstGeom>
          <a:solidFill>
            <a:srgbClr val="374151"/>
          </a:solidFill>
          <a:ln/>
        </p:spPr>
      </p:sp>
      <p:sp>
        <p:nvSpPr>
          <p:cNvPr id="19" name="Text 16"/>
          <p:cNvSpPr/>
          <p:nvPr/>
        </p:nvSpPr>
        <p:spPr>
          <a:xfrm>
            <a:off x="4663440" y="4297680"/>
            <a:ext cx="2834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you@ejada.com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4572000" y="4709160"/>
            <a:ext cx="30175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Password</a:t>
            </a:r>
            <a:endParaRPr lang="en-US" sz="700" dirty="0"/>
          </a:p>
        </p:txBody>
      </p:sp>
      <p:sp>
        <p:nvSpPr>
          <p:cNvPr id="21" name="Shape 18"/>
          <p:cNvSpPr/>
          <p:nvPr/>
        </p:nvSpPr>
        <p:spPr>
          <a:xfrm>
            <a:off x="4572000" y="4892040"/>
            <a:ext cx="3017520" cy="292608"/>
          </a:xfrm>
          <a:prstGeom prst="roundRect">
            <a:avLst>
              <a:gd name="adj" fmla="val 15625"/>
            </a:avLst>
          </a:prstGeom>
          <a:solidFill>
            <a:srgbClr val="374151"/>
          </a:solidFill>
          <a:ln/>
        </p:spPr>
      </p:sp>
      <p:sp>
        <p:nvSpPr>
          <p:cNvPr id="22" name="Shape 19"/>
          <p:cNvSpPr/>
          <p:nvPr/>
        </p:nvSpPr>
        <p:spPr>
          <a:xfrm>
            <a:off x="4572000" y="5349240"/>
            <a:ext cx="3017520" cy="347472"/>
          </a:xfrm>
          <a:prstGeom prst="roundRect">
            <a:avLst>
              <a:gd name="adj" fmla="val 21053"/>
            </a:avLst>
          </a:prstGeom>
          <a:solidFill>
            <a:srgbClr val="3B82F6"/>
          </a:solidFill>
          <a:ln/>
        </p:spPr>
      </p:sp>
      <p:sp>
        <p:nvSpPr>
          <p:cNvPr id="23" name="Text 20"/>
          <p:cNvSpPr/>
          <p:nvPr/>
        </p:nvSpPr>
        <p:spPr>
          <a:xfrm>
            <a:off x="4572000" y="5349240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 In</a:t>
            </a:r>
            <a:endParaRPr lang="en-US" sz="1000" dirty="0"/>
          </a:p>
        </p:txBody>
      </p:sp>
      <p:sp>
        <p:nvSpPr>
          <p:cNvPr id="24" name="Shape 21"/>
          <p:cNvSpPr/>
          <p:nvPr/>
        </p:nvSpPr>
        <p:spPr>
          <a:xfrm>
            <a:off x="457200" y="2011680"/>
            <a:ext cx="2011680" cy="1463040"/>
          </a:xfrm>
          <a:prstGeom prst="roundRect">
            <a:avLst>
              <a:gd name="adj" fmla="val 6250"/>
            </a:avLst>
          </a:prstGeom>
          <a:solidFill>
            <a:srgbClr val="FFF8E1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2"/>
          <p:cNvSpPr/>
          <p:nvPr/>
        </p:nvSpPr>
        <p:spPr>
          <a:xfrm>
            <a:off x="457200" y="2011680"/>
            <a:ext cx="54864" cy="146304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6" name="Text 23"/>
          <p:cNvSpPr/>
          <p:nvPr/>
        </p:nvSpPr>
        <p:spPr>
          <a:xfrm>
            <a:off x="640080" y="210312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640080" y="2377440"/>
            <a:ext cx="1645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time? Click 'Sign up' link below the form to create your account.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91440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www.ejada.com</a:t>
            </a:r>
            <a:endParaRPr lang="en-US" sz="800" dirty="0"/>
          </a:p>
        </p:txBody>
      </p:sp>
      <p:sp>
        <p:nvSpPr>
          <p:cNvPr id="4" name="Shape 1"/>
          <p:cNvSpPr/>
          <p:nvPr/>
        </p:nvSpPr>
        <p:spPr>
          <a:xfrm>
            <a:off x="11430000" y="36576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5" name="Shape 2"/>
          <p:cNvSpPr/>
          <p:nvPr/>
        </p:nvSpPr>
        <p:spPr>
          <a:xfrm>
            <a:off x="10789920" y="6217920"/>
            <a:ext cx="73152" cy="73152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6" name="Shape 3"/>
          <p:cNvSpPr/>
          <p:nvPr/>
        </p:nvSpPr>
        <p:spPr>
          <a:xfrm>
            <a:off x="10789920" y="182880"/>
            <a:ext cx="1097280" cy="411480"/>
          </a:xfrm>
          <a:prstGeom prst="roundRect">
            <a:avLst>
              <a:gd name="adj" fmla="val 33333"/>
            </a:avLst>
          </a:prstGeom>
          <a:solidFill>
            <a:srgbClr val="1FED93"/>
          </a:solidFill>
          <a:ln/>
        </p:spPr>
      </p:sp>
      <p:sp>
        <p:nvSpPr>
          <p:cNvPr id="7" name="Text 4"/>
          <p:cNvSpPr/>
          <p:nvPr/>
        </p:nvSpPr>
        <p:spPr>
          <a:xfrm>
            <a:off x="10789920" y="182880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 of 10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68580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Dashboard at a Glance</a:t>
            </a:r>
            <a:endParaRPr lang="en-US" sz="2800" dirty="0"/>
          </a:p>
        </p:txBody>
      </p:sp>
      <p:sp>
        <p:nvSpPr>
          <p:cNvPr id="9" name="Shape 6"/>
          <p:cNvSpPr/>
          <p:nvPr/>
        </p:nvSpPr>
        <p:spPr>
          <a:xfrm>
            <a:off x="457200" y="1325880"/>
            <a:ext cx="2286000" cy="0"/>
          </a:xfrm>
          <a:prstGeom prst="line">
            <a:avLst/>
          </a:prstGeom>
          <a:noFill/>
          <a:ln w="38100">
            <a:solidFill>
              <a:srgbClr val="1FED9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57200" y="14173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 real-time KPIs, charts, and adoption metrics across all practices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57200" y="1920240"/>
            <a:ext cx="2011680" cy="1005840"/>
          </a:xfrm>
          <a:prstGeom prst="roundRect">
            <a:avLst>
              <a:gd name="adj" fmla="val 9091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57200" y="1920240"/>
            <a:ext cx="54864" cy="100584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3" name="Text 10"/>
          <p:cNvSpPr/>
          <p:nvPr/>
        </p:nvSpPr>
        <p:spPr>
          <a:xfrm>
            <a:off x="640080" y="20116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4" name="Text 11"/>
          <p:cNvSpPr/>
          <p:nvPr/>
        </p:nvSpPr>
        <p:spPr>
          <a:xfrm>
            <a:off x="640080" y="25146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TASKS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2651760" y="1920240"/>
            <a:ext cx="2011680" cy="1005840"/>
          </a:xfrm>
          <a:prstGeom prst="roundRect">
            <a:avLst>
              <a:gd name="adj" fmla="val 9091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2651760" y="1920240"/>
            <a:ext cx="54864" cy="100584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7" name="Text 14"/>
          <p:cNvSpPr/>
          <p:nvPr/>
        </p:nvSpPr>
        <p:spPr>
          <a:xfrm>
            <a:off x="2834640" y="20116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</a:t>
            </a:r>
            <a:endParaRPr lang="en-US" sz="2400" dirty="0"/>
          </a:p>
        </p:txBody>
      </p:sp>
      <p:sp>
        <p:nvSpPr>
          <p:cNvPr id="18" name="Text 15"/>
          <p:cNvSpPr/>
          <p:nvPr/>
        </p:nvSpPr>
        <p:spPr>
          <a:xfrm>
            <a:off x="2834640" y="25146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HOURS SAVED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4846320" y="1920240"/>
            <a:ext cx="2011680" cy="1005840"/>
          </a:xfrm>
          <a:prstGeom prst="roundRect">
            <a:avLst>
              <a:gd name="adj" fmla="val 9091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846320" y="1920240"/>
            <a:ext cx="54864" cy="100584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1" name="Text 18"/>
          <p:cNvSpPr/>
          <p:nvPr/>
        </p:nvSpPr>
        <p:spPr>
          <a:xfrm>
            <a:off x="5029200" y="20116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83.7%</a:t>
            </a:r>
            <a:endParaRPr lang="en-US" sz="2400" dirty="0"/>
          </a:p>
        </p:txBody>
      </p:sp>
      <p:sp>
        <p:nvSpPr>
          <p:cNvPr id="22" name="Text 19"/>
          <p:cNvSpPr/>
          <p:nvPr/>
        </p:nvSpPr>
        <p:spPr>
          <a:xfrm>
            <a:off x="5029200" y="25146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EFFICIENCY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7040880" y="1920240"/>
            <a:ext cx="2011680" cy="1005840"/>
          </a:xfrm>
          <a:prstGeom prst="roundRect">
            <a:avLst>
              <a:gd name="adj" fmla="val 9091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7040880" y="1920240"/>
            <a:ext cx="54864" cy="100584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25" name="Text 22"/>
          <p:cNvSpPr/>
          <p:nvPr/>
        </p:nvSpPr>
        <p:spPr>
          <a:xfrm>
            <a:off x="7223760" y="20116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4.3/5</a:t>
            </a:r>
            <a:endParaRPr lang="en-US" sz="2400" dirty="0"/>
          </a:p>
        </p:txBody>
      </p:sp>
      <p:sp>
        <p:nvSpPr>
          <p:cNvPr id="26" name="Text 23"/>
          <p:cNvSpPr/>
          <p:nvPr/>
        </p:nvSpPr>
        <p:spPr>
          <a:xfrm>
            <a:off x="7223760" y="25146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QUALITY</a:t>
            </a:r>
            <a:endParaRPr lang="en-US" sz="900" dirty="0"/>
          </a:p>
        </p:txBody>
      </p:sp>
      <p:sp>
        <p:nvSpPr>
          <p:cNvPr id="27" name="Shape 24"/>
          <p:cNvSpPr/>
          <p:nvPr/>
        </p:nvSpPr>
        <p:spPr>
          <a:xfrm>
            <a:off x="9235440" y="1920240"/>
            <a:ext cx="2011680" cy="1005840"/>
          </a:xfrm>
          <a:prstGeom prst="roundRect">
            <a:avLst>
              <a:gd name="adj" fmla="val 9091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8" name="Shape 25"/>
          <p:cNvSpPr/>
          <p:nvPr/>
        </p:nvSpPr>
        <p:spPr>
          <a:xfrm>
            <a:off x="9235440" y="1920240"/>
            <a:ext cx="54864" cy="1005840"/>
          </a:xfrm>
          <a:prstGeom prst="rect">
            <a:avLst/>
          </a:prstGeom>
          <a:solidFill>
            <a:srgbClr val="1FED93"/>
          </a:solidFill>
          <a:ln/>
        </p:spPr>
      </p:sp>
      <p:sp>
        <p:nvSpPr>
          <p:cNvPr id="29" name="Text 26"/>
          <p:cNvSpPr/>
          <p:nvPr/>
        </p:nvSpPr>
        <p:spPr>
          <a:xfrm>
            <a:off x="9418320" y="20116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ED9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151</a:t>
            </a:r>
            <a:endParaRPr lang="en-US" sz="2400" dirty="0"/>
          </a:p>
        </p:txBody>
      </p:sp>
      <p:sp>
        <p:nvSpPr>
          <p:cNvPr id="30" name="Text 27"/>
          <p:cNvSpPr/>
          <p:nvPr/>
        </p:nvSpPr>
        <p:spPr>
          <a:xfrm>
            <a:off x="9418320" y="25146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COPILOT USERS</a:t>
            </a:r>
            <a:endParaRPr lang="en-US" sz="900" dirty="0"/>
          </a:p>
        </p:txBody>
      </p:sp>
      <p:sp>
        <p:nvSpPr>
          <p:cNvPr id="31" name="Shape 28"/>
          <p:cNvSpPr/>
          <p:nvPr/>
        </p:nvSpPr>
        <p:spPr>
          <a:xfrm>
            <a:off x="457200" y="3200400"/>
            <a:ext cx="5486400" cy="1828800"/>
          </a:xfrm>
          <a:prstGeom prst="roundRect">
            <a:avLst>
              <a:gd name="adj" fmla="val 5000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2" name="Text 29"/>
          <p:cNvSpPr/>
          <p:nvPr/>
        </p:nvSpPr>
        <p:spPr>
          <a:xfrm>
            <a:off x="640080" y="32918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Licensed vs Other Tools</a:t>
            </a:r>
            <a:endParaRPr lang="en-US" sz="1100" dirty="0"/>
          </a:p>
        </p:txBody>
      </p:sp>
      <p:sp>
        <p:nvSpPr>
          <p:cNvPr id="33" name="Shape 30"/>
          <p:cNvSpPr/>
          <p:nvPr/>
        </p:nvSpPr>
        <p:spPr>
          <a:xfrm>
            <a:off x="1371600" y="3657600"/>
            <a:ext cx="1097280" cy="109728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34" name="Shape 31"/>
          <p:cNvSpPr/>
          <p:nvPr/>
        </p:nvSpPr>
        <p:spPr>
          <a:xfrm>
            <a:off x="1554480" y="3840480"/>
            <a:ext cx="731520" cy="731520"/>
          </a:xfrm>
          <a:prstGeom prst="ellipse">
            <a:avLst/>
          </a:prstGeom>
          <a:solidFill>
            <a:srgbClr val="F5F7FA"/>
          </a:solidFill>
          <a:ln/>
        </p:spPr>
      </p:sp>
      <p:sp>
        <p:nvSpPr>
          <p:cNvPr id="35" name="Text 32"/>
          <p:cNvSpPr/>
          <p:nvPr/>
        </p:nvSpPr>
        <p:spPr>
          <a:xfrm>
            <a:off x="2743200" y="39319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Copilot      M365 Copilot      Other</a:t>
            </a:r>
            <a:endParaRPr lang="en-US" sz="800" dirty="0"/>
          </a:p>
        </p:txBody>
      </p:sp>
      <p:sp>
        <p:nvSpPr>
          <p:cNvPr id="36" name="Shape 33"/>
          <p:cNvSpPr/>
          <p:nvPr/>
        </p:nvSpPr>
        <p:spPr>
          <a:xfrm>
            <a:off x="6217920" y="3200400"/>
            <a:ext cx="5486400" cy="1828800"/>
          </a:xfrm>
          <a:prstGeom prst="roundRect">
            <a:avLst>
              <a:gd name="adj" fmla="val 5000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7" name="Text 34"/>
          <p:cNvSpPr/>
          <p:nvPr/>
        </p:nvSpPr>
        <p:spPr>
          <a:xfrm>
            <a:off x="6400800" y="32918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Adoption by Practice</a:t>
            </a:r>
            <a:endParaRPr lang="en-US" sz="1100" dirty="0"/>
          </a:p>
        </p:txBody>
      </p:sp>
      <p:sp>
        <p:nvSpPr>
          <p:cNvPr id="38" name="Shape 35"/>
          <p:cNvSpPr/>
          <p:nvPr/>
        </p:nvSpPr>
        <p:spPr>
          <a:xfrm>
            <a:off x="6675120" y="3763686"/>
            <a:ext cx="457200" cy="991194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9" name="Text 36"/>
          <p:cNvSpPr/>
          <p:nvPr/>
        </p:nvSpPr>
        <p:spPr>
          <a:xfrm>
            <a:off x="6629400" y="4800600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BFSI</a:t>
            </a:r>
            <a:endParaRPr lang="en-US" sz="600" dirty="0"/>
          </a:p>
        </p:txBody>
      </p:sp>
      <p:sp>
        <p:nvSpPr>
          <p:cNvPr id="40" name="Shape 37"/>
          <p:cNvSpPr/>
          <p:nvPr/>
        </p:nvSpPr>
        <p:spPr>
          <a:xfrm>
            <a:off x="7452360" y="4425902"/>
            <a:ext cx="457200" cy="328978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1" name="Text 38"/>
          <p:cNvSpPr/>
          <p:nvPr/>
        </p:nvSpPr>
        <p:spPr>
          <a:xfrm>
            <a:off x="7406640" y="4800600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CES</a:t>
            </a:r>
            <a:endParaRPr lang="en-US" sz="600" dirty="0"/>
          </a:p>
        </p:txBody>
      </p:sp>
      <p:sp>
        <p:nvSpPr>
          <p:cNvPr id="42" name="Shape 39"/>
          <p:cNvSpPr/>
          <p:nvPr/>
        </p:nvSpPr>
        <p:spPr>
          <a:xfrm>
            <a:off x="8229600" y="4464641"/>
            <a:ext cx="457200" cy="290239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3" name="Text 40"/>
          <p:cNvSpPr/>
          <p:nvPr/>
        </p:nvSpPr>
        <p:spPr>
          <a:xfrm>
            <a:off x="8183880" y="4800600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EPCS</a:t>
            </a:r>
            <a:endParaRPr lang="en-US" sz="600" dirty="0"/>
          </a:p>
        </p:txBody>
      </p:sp>
      <p:sp>
        <p:nvSpPr>
          <p:cNvPr id="44" name="Shape 41"/>
          <p:cNvSpPr/>
          <p:nvPr/>
        </p:nvSpPr>
        <p:spPr>
          <a:xfrm>
            <a:off x="9006840" y="4457491"/>
            <a:ext cx="457200" cy="297389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5" name="Text 42"/>
          <p:cNvSpPr/>
          <p:nvPr/>
        </p:nvSpPr>
        <p:spPr>
          <a:xfrm>
            <a:off x="8961120" y="4800600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EPS</a:t>
            </a:r>
            <a:endParaRPr lang="en-US" sz="600" dirty="0"/>
          </a:p>
        </p:txBody>
      </p:sp>
      <p:sp>
        <p:nvSpPr>
          <p:cNvPr id="46" name="Shape 43"/>
          <p:cNvSpPr/>
          <p:nvPr/>
        </p:nvSpPr>
        <p:spPr>
          <a:xfrm>
            <a:off x="9784080" y="3858676"/>
            <a:ext cx="457200" cy="896204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7" name="Text 44"/>
          <p:cNvSpPr/>
          <p:nvPr/>
        </p:nvSpPr>
        <p:spPr>
          <a:xfrm>
            <a:off x="9738360" y="4800600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ERP</a:t>
            </a:r>
            <a:endParaRPr lang="en-US" sz="600" dirty="0"/>
          </a:p>
        </p:txBody>
      </p:sp>
      <p:sp>
        <p:nvSpPr>
          <p:cNvPr id="48" name="Shape 45"/>
          <p:cNvSpPr/>
          <p:nvPr/>
        </p:nvSpPr>
        <p:spPr>
          <a:xfrm>
            <a:off x="10561320" y="4282421"/>
            <a:ext cx="457200" cy="472459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9" name="Text 46"/>
          <p:cNvSpPr/>
          <p:nvPr/>
        </p:nvSpPr>
        <p:spPr>
          <a:xfrm>
            <a:off x="10515600" y="4800600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GRC</a:t>
            </a:r>
            <a:endParaRPr lang="en-US" sz="600" dirty="0"/>
          </a:p>
        </p:txBody>
      </p:sp>
      <p:sp>
        <p:nvSpPr>
          <p:cNvPr id="50" name="Shape 47"/>
          <p:cNvSpPr/>
          <p:nvPr/>
        </p:nvSpPr>
        <p:spPr>
          <a:xfrm>
            <a:off x="457200" y="5303520"/>
            <a:ext cx="11247120" cy="914400"/>
          </a:xfrm>
          <a:prstGeom prst="roundRect">
            <a:avLst>
              <a:gd name="adj" fmla="val 10000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1" name="Text 48"/>
          <p:cNvSpPr/>
          <p:nvPr/>
        </p:nvSpPr>
        <p:spPr>
          <a:xfrm>
            <a:off x="731520" y="5394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Actions Available:</a:t>
            </a:r>
            <a:endParaRPr lang="en-US" sz="1200" dirty="0"/>
          </a:p>
        </p:txBody>
      </p:sp>
      <p:sp>
        <p:nvSpPr>
          <p:cNvPr id="52" name="Shape 49"/>
          <p:cNvSpPr/>
          <p:nvPr/>
        </p:nvSpPr>
        <p:spPr>
          <a:xfrm>
            <a:off x="731520" y="5806440"/>
            <a:ext cx="1280160" cy="320040"/>
          </a:xfrm>
          <a:prstGeom prst="roundRect">
            <a:avLst>
              <a:gd name="adj" fmla="val 22857"/>
            </a:avLst>
          </a:prstGeom>
          <a:solidFill>
            <a:srgbClr val="22C55E"/>
          </a:solidFill>
          <a:ln/>
        </p:spPr>
      </p:sp>
      <p:sp>
        <p:nvSpPr>
          <p:cNvPr id="53" name="Text 50"/>
          <p:cNvSpPr/>
          <p:nvPr/>
        </p:nvSpPr>
        <p:spPr>
          <a:xfrm>
            <a:off x="731520" y="580644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 Log Task</a:t>
            </a:r>
            <a:endParaRPr lang="en-US" sz="900" dirty="0"/>
          </a:p>
        </p:txBody>
      </p:sp>
      <p:sp>
        <p:nvSpPr>
          <p:cNvPr id="54" name="Shape 51"/>
          <p:cNvSpPr/>
          <p:nvPr/>
        </p:nvSpPr>
        <p:spPr>
          <a:xfrm>
            <a:off x="2286000" y="5806440"/>
            <a:ext cx="1280160" cy="320040"/>
          </a:xfrm>
          <a:prstGeom prst="roundRect">
            <a:avLst>
              <a:gd name="adj" fmla="val 22857"/>
            </a:avLst>
          </a:prstGeom>
          <a:solidFill>
            <a:srgbClr val="3B82F6"/>
          </a:solidFill>
          <a:ln/>
        </p:spPr>
      </p:sp>
      <p:sp>
        <p:nvSpPr>
          <p:cNvPr id="55" name="Text 52"/>
          <p:cNvSpPr/>
          <p:nvPr/>
        </p:nvSpPr>
        <p:spPr>
          <a:xfrm>
            <a:off x="2286000" y="580644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 Add Win</a:t>
            </a:r>
            <a:endParaRPr lang="en-US" sz="900" dirty="0"/>
          </a:p>
        </p:txBody>
      </p:sp>
      <p:sp>
        <p:nvSpPr>
          <p:cNvPr id="56" name="Shape 53"/>
          <p:cNvSpPr/>
          <p:nvPr/>
        </p:nvSpPr>
        <p:spPr>
          <a:xfrm>
            <a:off x="3840480" y="5806440"/>
            <a:ext cx="1280160" cy="320040"/>
          </a:xfrm>
          <a:prstGeom prst="roundRect">
            <a:avLst>
              <a:gd name="adj" fmla="val 22857"/>
            </a:avLst>
          </a:prstGeom>
          <a:solidFill>
            <a:srgbClr val="6B7280"/>
          </a:solidFill>
          <a:ln/>
        </p:spPr>
      </p:sp>
      <p:sp>
        <p:nvSpPr>
          <p:cNvPr id="57" name="Text 54"/>
          <p:cNvSpPr/>
          <p:nvPr/>
        </p:nvSpPr>
        <p:spPr>
          <a:xfrm>
            <a:off x="3840480" y="580644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Export</a:t>
            </a:r>
            <a:endParaRPr lang="en-US" sz="900" dirty="0"/>
          </a:p>
        </p:txBody>
      </p:sp>
      <p:sp>
        <p:nvSpPr>
          <p:cNvPr id="58" name="Shape 55"/>
          <p:cNvSpPr/>
          <p:nvPr/>
        </p:nvSpPr>
        <p:spPr>
          <a:xfrm>
            <a:off x="5394960" y="5806440"/>
            <a:ext cx="1280160" cy="320040"/>
          </a:xfrm>
          <a:prstGeom prst="roundRect">
            <a:avLst>
              <a:gd name="adj" fmla="val 22857"/>
            </a:avLst>
          </a:prstGeom>
          <a:solidFill>
            <a:srgbClr val="8B5CF6"/>
          </a:solidFill>
          <a:ln/>
        </p:spPr>
      </p:sp>
      <p:sp>
        <p:nvSpPr>
          <p:cNvPr id="59" name="Text 56"/>
          <p:cNvSpPr/>
          <p:nvPr/>
        </p:nvSpPr>
        <p:spPr>
          <a:xfrm>
            <a:off x="5394960" y="580644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 Filter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91440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www.ejada.com</a:t>
            </a:r>
            <a:endParaRPr lang="en-US" sz="800" dirty="0"/>
          </a:p>
        </p:txBody>
      </p:sp>
      <p:sp>
        <p:nvSpPr>
          <p:cNvPr id="4" name="Shape 1"/>
          <p:cNvSpPr/>
          <p:nvPr/>
        </p:nvSpPr>
        <p:spPr>
          <a:xfrm>
            <a:off x="11430000" y="36576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5" name="Shape 2"/>
          <p:cNvSpPr/>
          <p:nvPr/>
        </p:nvSpPr>
        <p:spPr>
          <a:xfrm>
            <a:off x="10789920" y="6217920"/>
            <a:ext cx="73152" cy="73152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6" name="Shape 3"/>
          <p:cNvSpPr/>
          <p:nvPr/>
        </p:nvSpPr>
        <p:spPr>
          <a:xfrm>
            <a:off x="10789920" y="182880"/>
            <a:ext cx="1097280" cy="411480"/>
          </a:xfrm>
          <a:prstGeom prst="roundRect">
            <a:avLst>
              <a:gd name="adj" fmla="val 33333"/>
            </a:avLst>
          </a:prstGeom>
          <a:solidFill>
            <a:srgbClr val="1FED93"/>
          </a:solidFill>
          <a:ln/>
        </p:spPr>
      </p:sp>
      <p:sp>
        <p:nvSpPr>
          <p:cNvPr id="7" name="Text 4"/>
          <p:cNvSpPr/>
          <p:nvPr/>
        </p:nvSpPr>
        <p:spPr>
          <a:xfrm>
            <a:off x="10789920" y="182880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4 of 10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68580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Your AI Task</a:t>
            </a:r>
            <a:endParaRPr lang="en-US" sz="2800" dirty="0"/>
          </a:p>
        </p:txBody>
      </p:sp>
      <p:sp>
        <p:nvSpPr>
          <p:cNvPr id="9" name="Shape 6"/>
          <p:cNvSpPr/>
          <p:nvPr/>
        </p:nvSpPr>
        <p:spPr>
          <a:xfrm>
            <a:off x="457200" y="1325880"/>
            <a:ext cx="2286000" cy="0"/>
          </a:xfrm>
          <a:prstGeom prst="line">
            <a:avLst/>
          </a:prstGeom>
          <a:noFill/>
          <a:ln w="38100">
            <a:solidFill>
              <a:srgbClr val="1FED9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57200" y="14173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'+ Log Task' to open the task form and record your AI usage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57200" y="1828800"/>
            <a:ext cx="5029200" cy="4754880"/>
          </a:xfrm>
          <a:prstGeom prst="roundRect">
            <a:avLst>
              <a:gd name="adj" fmla="val 2885"/>
            </a:avLst>
          </a:prstGeom>
          <a:solidFill>
            <a:srgbClr val="0F172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731520" y="201168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AI Task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731520" y="2423160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</a:t>
            </a:r>
            <a:endParaRPr lang="en-US" sz="700" dirty="0"/>
          </a:p>
        </p:txBody>
      </p:sp>
      <p:sp>
        <p:nvSpPr>
          <p:cNvPr id="14" name="Shape 11"/>
          <p:cNvSpPr/>
          <p:nvPr/>
        </p:nvSpPr>
        <p:spPr>
          <a:xfrm>
            <a:off x="2743200" y="2404872"/>
            <a:ext cx="2468880" cy="256032"/>
          </a:xfrm>
          <a:prstGeom prst="roundRect">
            <a:avLst>
              <a:gd name="adj" fmla="val 17857"/>
            </a:avLst>
          </a:prstGeom>
          <a:solidFill>
            <a:srgbClr val="374151"/>
          </a:solidFill>
          <a:ln/>
        </p:spPr>
      </p:sp>
      <p:sp>
        <p:nvSpPr>
          <p:cNvPr id="15" name="Text 12"/>
          <p:cNvSpPr/>
          <p:nvPr/>
        </p:nvSpPr>
        <p:spPr>
          <a:xfrm>
            <a:off x="2834640" y="240487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BFSI</a:t>
            </a:r>
            <a:endParaRPr lang="en-US" sz="700" dirty="0"/>
          </a:p>
        </p:txBody>
      </p:sp>
      <p:sp>
        <p:nvSpPr>
          <p:cNvPr id="16" name="Text 13"/>
          <p:cNvSpPr/>
          <p:nvPr/>
        </p:nvSpPr>
        <p:spPr>
          <a:xfrm>
            <a:off x="731520" y="2926080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</a:t>
            </a:r>
            <a:endParaRPr lang="en-US" sz="700" dirty="0"/>
          </a:p>
        </p:txBody>
      </p:sp>
      <p:sp>
        <p:nvSpPr>
          <p:cNvPr id="17" name="Shape 14"/>
          <p:cNvSpPr/>
          <p:nvPr/>
        </p:nvSpPr>
        <p:spPr>
          <a:xfrm>
            <a:off x="2743200" y="2907792"/>
            <a:ext cx="2468880" cy="256032"/>
          </a:xfrm>
          <a:prstGeom prst="roundRect">
            <a:avLst>
              <a:gd name="adj" fmla="val 17857"/>
            </a:avLst>
          </a:prstGeom>
          <a:solidFill>
            <a:srgbClr val="374151"/>
          </a:solidFill>
          <a:ln/>
        </p:spPr>
      </p:sp>
      <p:sp>
        <p:nvSpPr>
          <p:cNvPr id="18" name="Text 15"/>
          <p:cNvSpPr/>
          <p:nvPr/>
        </p:nvSpPr>
        <p:spPr>
          <a:xfrm>
            <a:off x="2834640" y="290779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 project...</a:t>
            </a:r>
            <a:endParaRPr lang="en-US" sz="700" dirty="0"/>
          </a:p>
        </p:txBody>
      </p:sp>
      <p:sp>
        <p:nvSpPr>
          <p:cNvPr id="19" name="Text 16"/>
          <p:cNvSpPr/>
          <p:nvPr/>
        </p:nvSpPr>
        <p:spPr>
          <a:xfrm>
            <a:off x="731520" y="3429000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Employee Name *</a:t>
            </a:r>
            <a:endParaRPr lang="en-US" sz="700" dirty="0"/>
          </a:p>
        </p:txBody>
      </p:sp>
      <p:sp>
        <p:nvSpPr>
          <p:cNvPr id="20" name="Shape 17"/>
          <p:cNvSpPr/>
          <p:nvPr/>
        </p:nvSpPr>
        <p:spPr>
          <a:xfrm>
            <a:off x="2743200" y="3410712"/>
            <a:ext cx="2468880" cy="256032"/>
          </a:xfrm>
          <a:prstGeom prst="roundRect">
            <a:avLst>
              <a:gd name="adj" fmla="val 17857"/>
            </a:avLst>
          </a:prstGeom>
          <a:solidFill>
            <a:srgbClr val="374151"/>
          </a:solidFill>
          <a:ln/>
        </p:spPr>
      </p:sp>
      <p:sp>
        <p:nvSpPr>
          <p:cNvPr id="21" name="Text 18"/>
          <p:cNvSpPr/>
          <p:nvPr/>
        </p:nvSpPr>
        <p:spPr>
          <a:xfrm>
            <a:off x="2834640" y="341071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name</a:t>
            </a:r>
            <a:endParaRPr lang="en-US" sz="700" dirty="0"/>
          </a:p>
        </p:txBody>
      </p:sp>
      <p:sp>
        <p:nvSpPr>
          <p:cNvPr id="22" name="Text 19"/>
          <p:cNvSpPr/>
          <p:nvPr/>
        </p:nvSpPr>
        <p:spPr>
          <a:xfrm>
            <a:off x="731520" y="3931920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 / Activity *</a:t>
            </a:r>
            <a:endParaRPr lang="en-US" sz="700" dirty="0"/>
          </a:p>
        </p:txBody>
      </p:sp>
      <p:sp>
        <p:nvSpPr>
          <p:cNvPr id="23" name="Shape 20"/>
          <p:cNvSpPr/>
          <p:nvPr/>
        </p:nvSpPr>
        <p:spPr>
          <a:xfrm>
            <a:off x="2743200" y="3913632"/>
            <a:ext cx="2468880" cy="256032"/>
          </a:xfrm>
          <a:prstGeom prst="roundRect">
            <a:avLst>
              <a:gd name="adj" fmla="val 17857"/>
            </a:avLst>
          </a:prstGeom>
          <a:solidFill>
            <a:srgbClr val="374151"/>
          </a:solidFill>
          <a:ln/>
        </p:spPr>
      </p:sp>
      <p:sp>
        <p:nvSpPr>
          <p:cNvPr id="24" name="Text 21"/>
          <p:cNvSpPr/>
          <p:nvPr/>
        </p:nvSpPr>
        <p:spPr>
          <a:xfrm>
            <a:off x="2834640" y="391363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did you do?</a:t>
            </a:r>
            <a:endParaRPr lang="en-US" sz="700" dirty="0"/>
          </a:p>
        </p:txBody>
      </p:sp>
      <p:sp>
        <p:nvSpPr>
          <p:cNvPr id="25" name="Text 22"/>
          <p:cNvSpPr/>
          <p:nvPr/>
        </p:nvSpPr>
        <p:spPr>
          <a:xfrm>
            <a:off x="731520" y="4434840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Tool Used</a:t>
            </a:r>
            <a:endParaRPr lang="en-US" sz="700" dirty="0"/>
          </a:p>
        </p:txBody>
      </p:sp>
      <p:sp>
        <p:nvSpPr>
          <p:cNvPr id="26" name="Shape 23"/>
          <p:cNvSpPr/>
          <p:nvPr/>
        </p:nvSpPr>
        <p:spPr>
          <a:xfrm>
            <a:off x="2743200" y="4416552"/>
            <a:ext cx="2468880" cy="256032"/>
          </a:xfrm>
          <a:prstGeom prst="roundRect">
            <a:avLst>
              <a:gd name="adj" fmla="val 17857"/>
            </a:avLst>
          </a:prstGeom>
          <a:solidFill>
            <a:srgbClr val="374151"/>
          </a:solidFill>
          <a:ln/>
        </p:spPr>
      </p:sp>
      <p:sp>
        <p:nvSpPr>
          <p:cNvPr id="27" name="Text 24"/>
          <p:cNvSpPr/>
          <p:nvPr/>
        </p:nvSpPr>
        <p:spPr>
          <a:xfrm>
            <a:off x="2834640" y="441655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Copilot</a:t>
            </a:r>
            <a:endParaRPr lang="en-US" sz="700" dirty="0"/>
          </a:p>
        </p:txBody>
      </p:sp>
      <p:sp>
        <p:nvSpPr>
          <p:cNvPr id="28" name="Text 25"/>
          <p:cNvSpPr/>
          <p:nvPr/>
        </p:nvSpPr>
        <p:spPr>
          <a:xfrm>
            <a:off x="731520" y="4937760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Without AI *</a:t>
            </a:r>
            <a:endParaRPr lang="en-US" sz="700" dirty="0"/>
          </a:p>
        </p:txBody>
      </p:sp>
      <p:sp>
        <p:nvSpPr>
          <p:cNvPr id="29" name="Shape 26"/>
          <p:cNvSpPr/>
          <p:nvPr/>
        </p:nvSpPr>
        <p:spPr>
          <a:xfrm>
            <a:off x="2743200" y="4919472"/>
            <a:ext cx="2468880" cy="256032"/>
          </a:xfrm>
          <a:prstGeom prst="roundRect">
            <a:avLst>
              <a:gd name="adj" fmla="val 17857"/>
            </a:avLst>
          </a:prstGeom>
          <a:solidFill>
            <a:srgbClr val="374151"/>
          </a:solidFill>
          <a:ln/>
        </p:spPr>
      </p:sp>
      <p:sp>
        <p:nvSpPr>
          <p:cNvPr id="30" name="Text 27"/>
          <p:cNvSpPr/>
          <p:nvPr/>
        </p:nvSpPr>
        <p:spPr>
          <a:xfrm>
            <a:off x="2834640" y="491947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4.0 hrs</a:t>
            </a:r>
            <a:endParaRPr lang="en-US" sz="700" dirty="0"/>
          </a:p>
        </p:txBody>
      </p:sp>
      <p:sp>
        <p:nvSpPr>
          <p:cNvPr id="31" name="Text 28"/>
          <p:cNvSpPr/>
          <p:nvPr/>
        </p:nvSpPr>
        <p:spPr>
          <a:xfrm>
            <a:off x="731520" y="5440680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With AI *</a:t>
            </a:r>
            <a:endParaRPr lang="en-US" sz="700" dirty="0"/>
          </a:p>
        </p:txBody>
      </p:sp>
      <p:sp>
        <p:nvSpPr>
          <p:cNvPr id="32" name="Shape 29"/>
          <p:cNvSpPr/>
          <p:nvPr/>
        </p:nvSpPr>
        <p:spPr>
          <a:xfrm>
            <a:off x="2743200" y="5422392"/>
            <a:ext cx="2468880" cy="256032"/>
          </a:xfrm>
          <a:prstGeom prst="roundRect">
            <a:avLst>
              <a:gd name="adj" fmla="val 17857"/>
            </a:avLst>
          </a:prstGeom>
          <a:solidFill>
            <a:srgbClr val="374151"/>
          </a:solidFill>
          <a:ln/>
        </p:spPr>
      </p:sp>
      <p:sp>
        <p:nvSpPr>
          <p:cNvPr id="33" name="Text 30"/>
          <p:cNvSpPr/>
          <p:nvPr/>
        </p:nvSpPr>
        <p:spPr>
          <a:xfrm>
            <a:off x="2834640" y="542239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2.0 hrs</a:t>
            </a:r>
            <a:endParaRPr lang="en-US" sz="700" dirty="0"/>
          </a:p>
        </p:txBody>
      </p:sp>
      <p:sp>
        <p:nvSpPr>
          <p:cNvPr id="34" name="Text 31"/>
          <p:cNvSpPr/>
          <p:nvPr/>
        </p:nvSpPr>
        <p:spPr>
          <a:xfrm>
            <a:off x="731520" y="5943600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Rating</a:t>
            </a:r>
            <a:endParaRPr lang="en-US" sz="700" dirty="0"/>
          </a:p>
        </p:txBody>
      </p:sp>
      <p:sp>
        <p:nvSpPr>
          <p:cNvPr id="35" name="Shape 32"/>
          <p:cNvSpPr/>
          <p:nvPr/>
        </p:nvSpPr>
        <p:spPr>
          <a:xfrm>
            <a:off x="2743200" y="5925312"/>
            <a:ext cx="2468880" cy="256032"/>
          </a:xfrm>
          <a:prstGeom prst="roundRect">
            <a:avLst>
              <a:gd name="adj" fmla="val 17857"/>
            </a:avLst>
          </a:prstGeom>
          <a:solidFill>
            <a:srgbClr val="374151"/>
          </a:solidFill>
          <a:ln/>
        </p:spPr>
      </p:sp>
      <p:sp>
        <p:nvSpPr>
          <p:cNvPr id="36" name="Text 33"/>
          <p:cNvSpPr/>
          <p:nvPr/>
        </p:nvSpPr>
        <p:spPr>
          <a:xfrm>
            <a:off x="2834640" y="592531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1-5 scale</a:t>
            </a:r>
            <a:endParaRPr lang="en-US" sz="700" dirty="0"/>
          </a:p>
        </p:txBody>
      </p:sp>
      <p:sp>
        <p:nvSpPr>
          <p:cNvPr id="37" name="Shape 34"/>
          <p:cNvSpPr/>
          <p:nvPr/>
        </p:nvSpPr>
        <p:spPr>
          <a:xfrm>
            <a:off x="731520" y="6400800"/>
            <a:ext cx="1828800" cy="274320"/>
          </a:xfrm>
          <a:prstGeom prst="roundRect">
            <a:avLst>
              <a:gd name="adj" fmla="val 26667"/>
            </a:avLst>
          </a:prstGeom>
          <a:solidFill>
            <a:srgbClr val="1A3A2A"/>
          </a:solidFill>
          <a:ln/>
        </p:spPr>
      </p:sp>
      <p:sp>
        <p:nvSpPr>
          <p:cNvPr id="38" name="Text 35"/>
          <p:cNvSpPr/>
          <p:nvPr/>
        </p:nvSpPr>
        <p:spPr>
          <a:xfrm>
            <a:off x="73152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Saved: 2.0h</a:t>
            </a:r>
            <a:endParaRPr lang="en-US" sz="900" dirty="0"/>
          </a:p>
        </p:txBody>
      </p:sp>
      <p:sp>
        <p:nvSpPr>
          <p:cNvPr id="39" name="Shape 36"/>
          <p:cNvSpPr/>
          <p:nvPr/>
        </p:nvSpPr>
        <p:spPr>
          <a:xfrm>
            <a:off x="5943600" y="1828800"/>
            <a:ext cx="5760720" cy="2011680"/>
          </a:xfrm>
          <a:prstGeom prst="roundRect">
            <a:avLst>
              <a:gd name="adj" fmla="val 5455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40" name="Shape 37"/>
          <p:cNvSpPr/>
          <p:nvPr/>
        </p:nvSpPr>
        <p:spPr>
          <a:xfrm>
            <a:off x="5943600" y="1828800"/>
            <a:ext cx="576072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1" name="Text 38"/>
          <p:cNvSpPr/>
          <p:nvPr/>
        </p:nvSpPr>
        <p:spPr>
          <a:xfrm>
            <a:off x="6217920" y="2011680"/>
            <a:ext cx="5212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Suggestions</a:t>
            </a:r>
            <a:endParaRPr lang="en-US" sz="1400" dirty="0"/>
          </a:p>
        </p:txBody>
      </p:sp>
      <p:sp>
        <p:nvSpPr>
          <p:cNvPr id="42" name="Text 39"/>
          <p:cNvSpPr/>
          <p:nvPr/>
        </p:nvSpPr>
        <p:spPr>
          <a:xfrm>
            <a:off x="6217920" y="2377440"/>
            <a:ext cx="52120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the 'AI Suggestions' button next to the Task and 'Why is this important?' fields. The system will generate 3 smart suggestions to help you describe your task clearly. This helps with the automated validation process.</a:t>
            </a:r>
            <a:endParaRPr lang="en-US" sz="1100" dirty="0"/>
          </a:p>
        </p:txBody>
      </p:sp>
      <p:sp>
        <p:nvSpPr>
          <p:cNvPr id="43" name="Shape 40"/>
          <p:cNvSpPr/>
          <p:nvPr/>
        </p:nvSpPr>
        <p:spPr>
          <a:xfrm>
            <a:off x="5943600" y="4114800"/>
            <a:ext cx="5760720" cy="1371600"/>
          </a:xfrm>
          <a:prstGeom prst="roundRect">
            <a:avLst>
              <a:gd name="adj" fmla="val 8000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44" name="Shape 41"/>
          <p:cNvSpPr/>
          <p:nvPr/>
        </p:nvSpPr>
        <p:spPr>
          <a:xfrm>
            <a:off x="5943600" y="4114800"/>
            <a:ext cx="576072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5" name="Text 42"/>
          <p:cNvSpPr/>
          <p:nvPr/>
        </p:nvSpPr>
        <p:spPr>
          <a:xfrm>
            <a:off x="6217920" y="4251960"/>
            <a:ext cx="5212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Time Saved is Calculated</a:t>
            </a:r>
            <a:endParaRPr lang="en-US" sz="1400" dirty="0"/>
          </a:p>
        </p:txBody>
      </p:sp>
      <p:sp>
        <p:nvSpPr>
          <p:cNvPr id="46" name="Text 43"/>
          <p:cNvSpPr/>
          <p:nvPr/>
        </p:nvSpPr>
        <p:spPr>
          <a:xfrm>
            <a:off x="6217920" y="4617720"/>
            <a:ext cx="5212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Saved = Time Without AI - Time With AI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auto-calculated in real time as you fill in the hours.</a:t>
            </a:r>
            <a:endParaRPr lang="en-US" sz="1100" dirty="0"/>
          </a:p>
        </p:txBody>
      </p:sp>
      <p:sp>
        <p:nvSpPr>
          <p:cNvPr id="47" name="Shape 44"/>
          <p:cNvSpPr/>
          <p:nvPr/>
        </p:nvSpPr>
        <p:spPr>
          <a:xfrm>
            <a:off x="5943600" y="5760720"/>
            <a:ext cx="5760720" cy="914400"/>
          </a:xfrm>
          <a:prstGeom prst="roundRect">
            <a:avLst>
              <a:gd name="adj" fmla="val 12000"/>
            </a:avLst>
          </a:prstGeom>
          <a:solidFill>
            <a:srgbClr val="FFF3E0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48" name="Shape 45"/>
          <p:cNvSpPr/>
          <p:nvPr/>
        </p:nvSpPr>
        <p:spPr>
          <a:xfrm>
            <a:off x="5943600" y="5760720"/>
            <a:ext cx="576072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49" name="Text 46"/>
          <p:cNvSpPr/>
          <p:nvPr/>
        </p:nvSpPr>
        <p:spPr>
          <a:xfrm>
            <a:off x="6217920" y="58978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Routing</a:t>
            </a:r>
            <a:endParaRPr lang="en-US" sz="1200" dirty="0"/>
          </a:p>
        </p:txBody>
      </p:sp>
      <p:sp>
        <p:nvSpPr>
          <p:cNvPr id="50" name="Text 47"/>
          <p:cNvSpPr/>
          <p:nvPr/>
        </p:nvSpPr>
        <p:spPr>
          <a:xfrm>
            <a:off x="6217920" y="6217920"/>
            <a:ext cx="5212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 15 hrs saved: SPOC Review  |  &gt;= 15 hrs: Admin Review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91440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www.ejada.com</a:t>
            </a:r>
            <a:endParaRPr lang="en-US" sz="800" dirty="0"/>
          </a:p>
        </p:txBody>
      </p:sp>
      <p:sp>
        <p:nvSpPr>
          <p:cNvPr id="4" name="Shape 1"/>
          <p:cNvSpPr/>
          <p:nvPr/>
        </p:nvSpPr>
        <p:spPr>
          <a:xfrm>
            <a:off x="11430000" y="36576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5" name="Shape 2"/>
          <p:cNvSpPr/>
          <p:nvPr/>
        </p:nvSpPr>
        <p:spPr>
          <a:xfrm>
            <a:off x="10789920" y="6217920"/>
            <a:ext cx="73152" cy="73152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6" name="Shape 3"/>
          <p:cNvSpPr/>
          <p:nvPr/>
        </p:nvSpPr>
        <p:spPr>
          <a:xfrm>
            <a:off x="10789920" y="182880"/>
            <a:ext cx="1097280" cy="411480"/>
          </a:xfrm>
          <a:prstGeom prst="roundRect">
            <a:avLst>
              <a:gd name="adj" fmla="val 33333"/>
            </a:avLst>
          </a:prstGeom>
          <a:solidFill>
            <a:srgbClr val="1FED93"/>
          </a:solidFill>
          <a:ln/>
        </p:spPr>
      </p:sp>
      <p:sp>
        <p:nvSpPr>
          <p:cNvPr id="7" name="Text 4"/>
          <p:cNvSpPr/>
          <p:nvPr/>
        </p:nvSpPr>
        <p:spPr>
          <a:xfrm>
            <a:off x="10789920" y="182880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5 of 10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68580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Your Tasks &amp; Earn Badges</a:t>
            </a:r>
            <a:endParaRPr lang="en-US" sz="2800" dirty="0"/>
          </a:p>
        </p:txBody>
      </p:sp>
      <p:sp>
        <p:nvSpPr>
          <p:cNvPr id="9" name="Shape 6"/>
          <p:cNvSpPr/>
          <p:nvPr/>
        </p:nvSpPr>
        <p:spPr>
          <a:xfrm>
            <a:off x="457200" y="1325880"/>
            <a:ext cx="2286000" cy="0"/>
          </a:xfrm>
          <a:prstGeom prst="line">
            <a:avLst/>
          </a:prstGeom>
          <a:noFill/>
          <a:ln w="38100">
            <a:solidFill>
              <a:srgbClr val="1FED9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57200" y="14173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View your personal stats, task history, and achievement badges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57200" y="1920240"/>
            <a:ext cx="2011680" cy="1005840"/>
          </a:xfrm>
          <a:prstGeom prst="roundRect">
            <a:avLst>
              <a:gd name="adj" fmla="val 9091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57200" y="1920240"/>
            <a:ext cx="54864" cy="100584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3" name="Text 10"/>
          <p:cNvSpPr/>
          <p:nvPr/>
        </p:nvSpPr>
        <p:spPr>
          <a:xfrm>
            <a:off x="640080" y="20116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4" name="Text 11"/>
          <p:cNvSpPr/>
          <p:nvPr/>
        </p:nvSpPr>
        <p:spPr>
          <a:xfrm>
            <a:off x="640080" y="25146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APPROVED TASKS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2834640" y="1920240"/>
            <a:ext cx="2011680" cy="1005840"/>
          </a:xfrm>
          <a:prstGeom prst="roundRect">
            <a:avLst>
              <a:gd name="adj" fmla="val 9091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2834640" y="1920240"/>
            <a:ext cx="54864" cy="100584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7" name="Text 14"/>
          <p:cNvSpPr/>
          <p:nvPr/>
        </p:nvSpPr>
        <p:spPr>
          <a:xfrm>
            <a:off x="3017520" y="20116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22h</a:t>
            </a:r>
            <a:endParaRPr lang="en-US" sz="2400" dirty="0"/>
          </a:p>
        </p:txBody>
      </p:sp>
      <p:sp>
        <p:nvSpPr>
          <p:cNvPr id="18" name="Text 15"/>
          <p:cNvSpPr/>
          <p:nvPr/>
        </p:nvSpPr>
        <p:spPr>
          <a:xfrm>
            <a:off x="3017520" y="25146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HOURS SAVED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5212080" y="1920240"/>
            <a:ext cx="2011680" cy="1005840"/>
          </a:xfrm>
          <a:prstGeom prst="roundRect">
            <a:avLst>
              <a:gd name="adj" fmla="val 9091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5212080" y="1920240"/>
            <a:ext cx="54864" cy="100584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1" name="Text 18"/>
          <p:cNvSpPr/>
          <p:nvPr/>
        </p:nvSpPr>
        <p:spPr>
          <a:xfrm>
            <a:off x="5394960" y="20116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83.7%</a:t>
            </a:r>
            <a:endParaRPr lang="en-US" sz="2400" dirty="0"/>
          </a:p>
        </p:txBody>
      </p:sp>
      <p:sp>
        <p:nvSpPr>
          <p:cNvPr id="22" name="Text 19"/>
          <p:cNvSpPr/>
          <p:nvPr/>
        </p:nvSpPr>
        <p:spPr>
          <a:xfrm>
            <a:off x="5394960" y="25146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EFFICIENCY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7589520" y="1920240"/>
            <a:ext cx="2011680" cy="1005840"/>
          </a:xfrm>
          <a:prstGeom prst="roundRect">
            <a:avLst>
              <a:gd name="adj" fmla="val 9091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7589520" y="1920240"/>
            <a:ext cx="54864" cy="100584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25" name="Text 22"/>
          <p:cNvSpPr/>
          <p:nvPr/>
        </p:nvSpPr>
        <p:spPr>
          <a:xfrm>
            <a:off x="7772400" y="20116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4.3/5</a:t>
            </a:r>
            <a:endParaRPr lang="en-US" sz="2400" dirty="0"/>
          </a:p>
        </p:txBody>
      </p:sp>
      <p:sp>
        <p:nvSpPr>
          <p:cNvPr id="26" name="Text 23"/>
          <p:cNvSpPr/>
          <p:nvPr/>
        </p:nvSpPr>
        <p:spPr>
          <a:xfrm>
            <a:off x="7772400" y="25146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RATING</a:t>
            </a:r>
            <a:endParaRPr lang="en-US" sz="900" dirty="0"/>
          </a:p>
        </p:txBody>
      </p:sp>
      <p:sp>
        <p:nvSpPr>
          <p:cNvPr id="27" name="Shape 24"/>
          <p:cNvSpPr/>
          <p:nvPr/>
        </p:nvSpPr>
        <p:spPr>
          <a:xfrm>
            <a:off x="457200" y="3200400"/>
            <a:ext cx="11247120" cy="1463040"/>
          </a:xfrm>
          <a:prstGeom prst="roundRect">
            <a:avLst>
              <a:gd name="adj" fmla="val 6250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8" name="Text 25"/>
          <p:cNvSpPr/>
          <p:nvPr/>
        </p:nvSpPr>
        <p:spPr>
          <a:xfrm>
            <a:off x="731520" y="32918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 Recent Tasks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548640" y="36576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</a:t>
            </a:r>
            <a:endParaRPr lang="en-US" sz="700" dirty="0"/>
          </a:p>
        </p:txBody>
      </p:sp>
      <p:sp>
        <p:nvSpPr>
          <p:cNvPr id="30" name="Text 27"/>
          <p:cNvSpPr/>
          <p:nvPr/>
        </p:nvSpPr>
        <p:spPr>
          <a:xfrm>
            <a:off x="1783080" y="36576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</a:t>
            </a:r>
            <a:endParaRPr lang="en-US" sz="700" dirty="0"/>
          </a:p>
        </p:txBody>
      </p:sp>
      <p:sp>
        <p:nvSpPr>
          <p:cNvPr id="31" name="Text 28"/>
          <p:cNvSpPr/>
          <p:nvPr/>
        </p:nvSpPr>
        <p:spPr>
          <a:xfrm>
            <a:off x="3017520" y="36576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</a:t>
            </a:r>
            <a:endParaRPr lang="en-US" sz="700" dirty="0"/>
          </a:p>
        </p:txBody>
      </p:sp>
      <p:sp>
        <p:nvSpPr>
          <p:cNvPr id="32" name="Text 29"/>
          <p:cNvSpPr/>
          <p:nvPr/>
        </p:nvSpPr>
        <p:spPr>
          <a:xfrm>
            <a:off x="4251960" y="36576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Tool</a:t>
            </a:r>
            <a:endParaRPr lang="en-US" sz="700" dirty="0"/>
          </a:p>
        </p:txBody>
      </p:sp>
      <p:sp>
        <p:nvSpPr>
          <p:cNvPr id="33" name="Text 30"/>
          <p:cNvSpPr/>
          <p:nvPr/>
        </p:nvSpPr>
        <p:spPr>
          <a:xfrm>
            <a:off x="5486400" y="36576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AI</a:t>
            </a:r>
            <a:endParaRPr lang="en-US" sz="700" dirty="0"/>
          </a:p>
        </p:txBody>
      </p:sp>
      <p:sp>
        <p:nvSpPr>
          <p:cNvPr id="34" name="Text 31"/>
          <p:cNvSpPr/>
          <p:nvPr/>
        </p:nvSpPr>
        <p:spPr>
          <a:xfrm>
            <a:off x="6720840" y="36576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AI</a:t>
            </a:r>
            <a:endParaRPr lang="en-US" sz="700" dirty="0"/>
          </a:p>
        </p:txBody>
      </p:sp>
      <p:sp>
        <p:nvSpPr>
          <p:cNvPr id="35" name="Text 32"/>
          <p:cNvSpPr/>
          <p:nvPr/>
        </p:nvSpPr>
        <p:spPr>
          <a:xfrm>
            <a:off x="7955280" y="36576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Saved</a:t>
            </a:r>
            <a:endParaRPr lang="en-US" sz="700" dirty="0"/>
          </a:p>
        </p:txBody>
      </p:sp>
      <p:sp>
        <p:nvSpPr>
          <p:cNvPr id="36" name="Text 33"/>
          <p:cNvSpPr/>
          <p:nvPr/>
        </p:nvSpPr>
        <p:spPr>
          <a:xfrm>
            <a:off x="9189720" y="36576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Status</a:t>
            </a:r>
            <a:endParaRPr lang="en-US" sz="700" dirty="0"/>
          </a:p>
        </p:txBody>
      </p:sp>
      <p:sp>
        <p:nvSpPr>
          <p:cNvPr id="37" name="Text 34"/>
          <p:cNvSpPr/>
          <p:nvPr/>
        </p:nvSpPr>
        <p:spPr>
          <a:xfrm>
            <a:off x="10424160" y="36576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</a:t>
            </a:r>
            <a:endParaRPr lang="en-US" sz="700" dirty="0"/>
          </a:p>
        </p:txBody>
      </p:sp>
      <p:sp>
        <p:nvSpPr>
          <p:cNvPr id="38" name="Shape 35"/>
          <p:cNvSpPr/>
          <p:nvPr/>
        </p:nvSpPr>
        <p:spPr>
          <a:xfrm>
            <a:off x="548640" y="3931920"/>
            <a:ext cx="10789920" cy="9144"/>
          </a:xfrm>
          <a:prstGeom prst="rect">
            <a:avLst/>
          </a:prstGeom>
          <a:solidFill>
            <a:srgbClr val="DCDEE0"/>
          </a:solidFill>
          <a:ln/>
        </p:spPr>
      </p:sp>
      <p:sp>
        <p:nvSpPr>
          <p:cNvPr id="39" name="Text 36"/>
          <p:cNvSpPr/>
          <p:nvPr/>
        </p:nvSpPr>
        <p:spPr>
          <a:xfrm>
            <a:off x="548640" y="397764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40" name="Text 37"/>
          <p:cNvSpPr/>
          <p:nvPr/>
        </p:nvSpPr>
        <p:spPr>
          <a:xfrm>
            <a:off x="1783080" y="397764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VAT App...</a:t>
            </a:r>
            <a:endParaRPr lang="en-US" sz="700" dirty="0"/>
          </a:p>
        </p:txBody>
      </p:sp>
      <p:sp>
        <p:nvSpPr>
          <p:cNvPr id="41" name="Text 38"/>
          <p:cNvSpPr/>
          <p:nvPr/>
        </p:nvSpPr>
        <p:spPr>
          <a:xfrm>
            <a:off x="3017520" y="397764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</a:t>
            </a:r>
            <a:endParaRPr lang="en-US" sz="700" dirty="0"/>
          </a:p>
        </p:txBody>
      </p:sp>
      <p:sp>
        <p:nvSpPr>
          <p:cNvPr id="42" name="Text 39"/>
          <p:cNvSpPr/>
          <p:nvPr/>
        </p:nvSpPr>
        <p:spPr>
          <a:xfrm>
            <a:off x="4251960" y="397764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Copilot</a:t>
            </a:r>
            <a:endParaRPr lang="en-US" sz="700" dirty="0"/>
          </a:p>
        </p:txBody>
      </p:sp>
      <p:sp>
        <p:nvSpPr>
          <p:cNvPr id="43" name="Text 40"/>
          <p:cNvSpPr/>
          <p:nvPr/>
        </p:nvSpPr>
        <p:spPr>
          <a:xfrm>
            <a:off x="5486400" y="397764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4.0</a:t>
            </a:r>
            <a:endParaRPr lang="en-US" sz="700" dirty="0"/>
          </a:p>
        </p:txBody>
      </p:sp>
      <p:sp>
        <p:nvSpPr>
          <p:cNvPr id="44" name="Text 41"/>
          <p:cNvSpPr/>
          <p:nvPr/>
        </p:nvSpPr>
        <p:spPr>
          <a:xfrm>
            <a:off x="6720840" y="397764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3.0</a:t>
            </a:r>
            <a:endParaRPr lang="en-US" sz="700" dirty="0"/>
          </a:p>
        </p:txBody>
      </p:sp>
      <p:sp>
        <p:nvSpPr>
          <p:cNvPr id="45" name="Text 42"/>
          <p:cNvSpPr/>
          <p:nvPr/>
        </p:nvSpPr>
        <p:spPr>
          <a:xfrm>
            <a:off x="7955280" y="397764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1.0</a:t>
            </a:r>
            <a:endParaRPr lang="en-US" sz="700" dirty="0"/>
          </a:p>
        </p:txBody>
      </p:sp>
      <p:sp>
        <p:nvSpPr>
          <p:cNvPr id="46" name="Text 43"/>
          <p:cNvSpPr/>
          <p:nvPr/>
        </p:nvSpPr>
        <p:spPr>
          <a:xfrm>
            <a:off x="9189720" y="397764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Completed</a:t>
            </a:r>
            <a:endParaRPr lang="en-US" sz="700" dirty="0"/>
          </a:p>
        </p:txBody>
      </p:sp>
      <p:sp>
        <p:nvSpPr>
          <p:cNvPr id="47" name="Text 44"/>
          <p:cNvSpPr/>
          <p:nvPr/>
        </p:nvSpPr>
        <p:spPr>
          <a:xfrm>
            <a:off x="10424160" y="397764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Pending</a:t>
            </a:r>
            <a:endParaRPr lang="en-US" sz="700" dirty="0"/>
          </a:p>
        </p:txBody>
      </p:sp>
      <p:sp>
        <p:nvSpPr>
          <p:cNvPr id="48" name="Text 45"/>
          <p:cNvSpPr/>
          <p:nvPr/>
        </p:nvSpPr>
        <p:spPr>
          <a:xfrm>
            <a:off x="457200" y="49377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Badges</a:t>
            </a:r>
            <a:endParaRPr lang="en-US" sz="1400" dirty="0"/>
          </a:p>
        </p:txBody>
      </p:sp>
      <p:sp>
        <p:nvSpPr>
          <p:cNvPr id="49" name="Shape 46"/>
          <p:cNvSpPr/>
          <p:nvPr/>
        </p:nvSpPr>
        <p:spPr>
          <a:xfrm>
            <a:off x="548640" y="5394960"/>
            <a:ext cx="1417320" cy="1188720"/>
          </a:xfrm>
          <a:prstGeom prst="roundRect">
            <a:avLst>
              <a:gd name="adj" fmla="val 7692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0" name="Shape 47"/>
          <p:cNvSpPr/>
          <p:nvPr/>
        </p:nvSpPr>
        <p:spPr>
          <a:xfrm>
            <a:off x="1005840" y="5486400"/>
            <a:ext cx="502920" cy="50292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51" name="Text 48"/>
          <p:cNvSpPr/>
          <p:nvPr/>
        </p:nvSpPr>
        <p:spPr>
          <a:xfrm>
            <a:off x="1005840" y="54864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1+</a:t>
            </a:r>
            <a:endParaRPr lang="en-US" sz="800" dirty="0"/>
          </a:p>
        </p:txBody>
      </p:sp>
      <p:sp>
        <p:nvSpPr>
          <p:cNvPr id="52" name="Text 49"/>
          <p:cNvSpPr/>
          <p:nvPr/>
        </p:nvSpPr>
        <p:spPr>
          <a:xfrm>
            <a:off x="548640" y="60350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Task</a:t>
            </a:r>
            <a:endParaRPr lang="en-US" sz="800" dirty="0"/>
          </a:p>
        </p:txBody>
      </p:sp>
      <p:sp>
        <p:nvSpPr>
          <p:cNvPr id="53" name="Text 50"/>
          <p:cNvSpPr/>
          <p:nvPr/>
        </p:nvSpPr>
        <p:spPr>
          <a:xfrm>
            <a:off x="548640" y="62636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your first task</a:t>
            </a:r>
            <a:endParaRPr lang="en-US" sz="600" dirty="0"/>
          </a:p>
        </p:txBody>
      </p:sp>
      <p:sp>
        <p:nvSpPr>
          <p:cNvPr id="54" name="Shape 51"/>
          <p:cNvSpPr/>
          <p:nvPr/>
        </p:nvSpPr>
        <p:spPr>
          <a:xfrm>
            <a:off x="2148840" y="5394960"/>
            <a:ext cx="1417320" cy="1188720"/>
          </a:xfrm>
          <a:prstGeom prst="roundRect">
            <a:avLst>
              <a:gd name="adj" fmla="val 7692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5" name="Shape 52"/>
          <p:cNvSpPr/>
          <p:nvPr/>
        </p:nvSpPr>
        <p:spPr>
          <a:xfrm>
            <a:off x="2606040" y="548640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56" name="Text 53"/>
          <p:cNvSpPr/>
          <p:nvPr/>
        </p:nvSpPr>
        <p:spPr>
          <a:xfrm>
            <a:off x="2606040" y="54864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3+</a:t>
            </a:r>
            <a:endParaRPr lang="en-US" sz="800" dirty="0"/>
          </a:p>
        </p:txBody>
      </p:sp>
      <p:sp>
        <p:nvSpPr>
          <p:cNvPr id="57" name="Text 54"/>
          <p:cNvSpPr/>
          <p:nvPr/>
        </p:nvSpPr>
        <p:spPr>
          <a:xfrm>
            <a:off x="2148840" y="60350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Streak Master</a:t>
            </a:r>
            <a:endParaRPr lang="en-US" sz="800" dirty="0"/>
          </a:p>
        </p:txBody>
      </p:sp>
      <p:sp>
        <p:nvSpPr>
          <p:cNvPr id="58" name="Text 55"/>
          <p:cNvSpPr/>
          <p:nvPr/>
        </p:nvSpPr>
        <p:spPr>
          <a:xfrm>
            <a:off x="2148840" y="62636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consecutive weeks</a:t>
            </a:r>
            <a:endParaRPr lang="en-US" sz="600" dirty="0"/>
          </a:p>
        </p:txBody>
      </p:sp>
      <p:sp>
        <p:nvSpPr>
          <p:cNvPr id="59" name="Shape 56"/>
          <p:cNvSpPr/>
          <p:nvPr/>
        </p:nvSpPr>
        <p:spPr>
          <a:xfrm>
            <a:off x="3749040" y="5394960"/>
            <a:ext cx="1417320" cy="1188720"/>
          </a:xfrm>
          <a:prstGeom prst="roundRect">
            <a:avLst>
              <a:gd name="adj" fmla="val 7692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60" name="Shape 57"/>
          <p:cNvSpPr/>
          <p:nvPr/>
        </p:nvSpPr>
        <p:spPr>
          <a:xfrm>
            <a:off x="4206240" y="5486400"/>
            <a:ext cx="502920" cy="502920"/>
          </a:xfrm>
          <a:prstGeom prst="ellipse">
            <a:avLst/>
          </a:prstGeom>
          <a:solidFill>
            <a:srgbClr val="22C55E"/>
          </a:solidFill>
          <a:ln/>
        </p:spPr>
      </p:sp>
      <p:sp>
        <p:nvSpPr>
          <p:cNvPr id="61" name="Text 58"/>
          <p:cNvSpPr/>
          <p:nvPr/>
        </p:nvSpPr>
        <p:spPr>
          <a:xfrm>
            <a:off x="4206240" y="54864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50h</a:t>
            </a:r>
            <a:endParaRPr lang="en-US" sz="800" dirty="0"/>
          </a:p>
        </p:txBody>
      </p:sp>
      <p:sp>
        <p:nvSpPr>
          <p:cNvPr id="62" name="Text 59"/>
          <p:cNvSpPr/>
          <p:nvPr/>
        </p:nvSpPr>
        <p:spPr>
          <a:xfrm>
            <a:off x="3749040" y="60350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Saver</a:t>
            </a:r>
            <a:endParaRPr lang="en-US" sz="800" dirty="0"/>
          </a:p>
        </p:txBody>
      </p:sp>
      <p:sp>
        <p:nvSpPr>
          <p:cNvPr id="63" name="Text 60"/>
          <p:cNvSpPr/>
          <p:nvPr/>
        </p:nvSpPr>
        <p:spPr>
          <a:xfrm>
            <a:off x="3749040" y="62636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Save 50+ hours</a:t>
            </a:r>
            <a:endParaRPr lang="en-US" sz="600" dirty="0"/>
          </a:p>
        </p:txBody>
      </p:sp>
      <p:sp>
        <p:nvSpPr>
          <p:cNvPr id="64" name="Shape 61"/>
          <p:cNvSpPr/>
          <p:nvPr/>
        </p:nvSpPr>
        <p:spPr>
          <a:xfrm>
            <a:off x="5349240" y="5394960"/>
            <a:ext cx="1417320" cy="1188720"/>
          </a:xfrm>
          <a:prstGeom prst="roundRect">
            <a:avLst>
              <a:gd name="adj" fmla="val 7692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65" name="Shape 62"/>
          <p:cNvSpPr/>
          <p:nvPr/>
        </p:nvSpPr>
        <p:spPr>
          <a:xfrm>
            <a:off x="5806440" y="5486400"/>
            <a:ext cx="502920" cy="502920"/>
          </a:xfrm>
          <a:prstGeom prst="ellipse">
            <a:avLst/>
          </a:prstGeom>
          <a:solidFill>
            <a:srgbClr val="8B5CF6"/>
          </a:solidFill>
          <a:ln/>
        </p:spPr>
      </p:sp>
      <p:sp>
        <p:nvSpPr>
          <p:cNvPr id="66" name="Text 63"/>
          <p:cNvSpPr/>
          <p:nvPr/>
        </p:nvSpPr>
        <p:spPr>
          <a:xfrm>
            <a:off x="5806440" y="54864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&gt;80%</a:t>
            </a:r>
            <a:endParaRPr lang="en-US" sz="800" dirty="0"/>
          </a:p>
        </p:txBody>
      </p:sp>
      <p:sp>
        <p:nvSpPr>
          <p:cNvPr id="67" name="Text 64"/>
          <p:cNvSpPr/>
          <p:nvPr/>
        </p:nvSpPr>
        <p:spPr>
          <a:xfrm>
            <a:off x="5349240" y="60350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Efficiency Pro</a:t>
            </a:r>
            <a:endParaRPr lang="en-US" sz="800" dirty="0"/>
          </a:p>
        </p:txBody>
      </p:sp>
      <p:sp>
        <p:nvSpPr>
          <p:cNvPr id="68" name="Text 65"/>
          <p:cNvSpPr/>
          <p:nvPr/>
        </p:nvSpPr>
        <p:spPr>
          <a:xfrm>
            <a:off x="5349240" y="62636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 80% efficiency</a:t>
            </a:r>
            <a:endParaRPr lang="en-US" sz="600" dirty="0"/>
          </a:p>
        </p:txBody>
      </p:sp>
      <p:sp>
        <p:nvSpPr>
          <p:cNvPr id="69" name="Shape 66"/>
          <p:cNvSpPr/>
          <p:nvPr/>
        </p:nvSpPr>
        <p:spPr>
          <a:xfrm>
            <a:off x="6949440" y="5394960"/>
            <a:ext cx="1417320" cy="1188720"/>
          </a:xfrm>
          <a:prstGeom prst="roundRect">
            <a:avLst>
              <a:gd name="adj" fmla="val 7692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70" name="Shape 67"/>
          <p:cNvSpPr/>
          <p:nvPr/>
        </p:nvSpPr>
        <p:spPr>
          <a:xfrm>
            <a:off x="7406640" y="5486400"/>
            <a:ext cx="502920" cy="502920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71" name="Text 68"/>
          <p:cNvSpPr/>
          <p:nvPr/>
        </p:nvSpPr>
        <p:spPr>
          <a:xfrm>
            <a:off x="7406640" y="54864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&gt;4.5</a:t>
            </a:r>
            <a:endParaRPr lang="en-US" sz="800" dirty="0"/>
          </a:p>
        </p:txBody>
      </p:sp>
      <p:sp>
        <p:nvSpPr>
          <p:cNvPr id="72" name="Text 69"/>
          <p:cNvSpPr/>
          <p:nvPr/>
        </p:nvSpPr>
        <p:spPr>
          <a:xfrm>
            <a:off x="6949440" y="60350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Champ</a:t>
            </a:r>
            <a:endParaRPr lang="en-US" sz="800" dirty="0"/>
          </a:p>
        </p:txBody>
      </p:sp>
      <p:sp>
        <p:nvSpPr>
          <p:cNvPr id="73" name="Text 70"/>
          <p:cNvSpPr/>
          <p:nvPr/>
        </p:nvSpPr>
        <p:spPr>
          <a:xfrm>
            <a:off x="6949440" y="62636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quality rating</a:t>
            </a:r>
            <a:endParaRPr lang="en-US" sz="600" dirty="0"/>
          </a:p>
        </p:txBody>
      </p:sp>
      <p:sp>
        <p:nvSpPr>
          <p:cNvPr id="74" name="Shape 71"/>
          <p:cNvSpPr/>
          <p:nvPr/>
        </p:nvSpPr>
        <p:spPr>
          <a:xfrm>
            <a:off x="8549640" y="5394960"/>
            <a:ext cx="1417320" cy="1188720"/>
          </a:xfrm>
          <a:prstGeom prst="roundRect">
            <a:avLst>
              <a:gd name="adj" fmla="val 7692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75" name="Shape 72"/>
          <p:cNvSpPr/>
          <p:nvPr/>
        </p:nvSpPr>
        <p:spPr>
          <a:xfrm>
            <a:off x="9006840" y="5486400"/>
            <a:ext cx="502920" cy="502920"/>
          </a:xfrm>
          <a:prstGeom prst="ellipse">
            <a:avLst/>
          </a:prstGeom>
          <a:solidFill>
            <a:srgbClr val="001081"/>
          </a:solidFill>
          <a:ln/>
        </p:spPr>
      </p:sp>
      <p:sp>
        <p:nvSpPr>
          <p:cNvPr id="76" name="Text 73"/>
          <p:cNvSpPr/>
          <p:nvPr/>
        </p:nvSpPr>
        <p:spPr>
          <a:xfrm>
            <a:off x="9006840" y="54864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50+</a:t>
            </a:r>
            <a:endParaRPr lang="en-US" sz="800" dirty="0"/>
          </a:p>
        </p:txBody>
      </p:sp>
      <p:sp>
        <p:nvSpPr>
          <p:cNvPr id="77" name="Text 74"/>
          <p:cNvSpPr/>
          <p:nvPr/>
        </p:nvSpPr>
        <p:spPr>
          <a:xfrm>
            <a:off x="8549640" y="60350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Prolific</a:t>
            </a:r>
            <a:endParaRPr lang="en-US" sz="800" dirty="0"/>
          </a:p>
        </p:txBody>
      </p:sp>
      <p:sp>
        <p:nvSpPr>
          <p:cNvPr id="78" name="Text 75"/>
          <p:cNvSpPr/>
          <p:nvPr/>
        </p:nvSpPr>
        <p:spPr>
          <a:xfrm>
            <a:off x="8549640" y="62636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50+ tasks</a:t>
            </a:r>
            <a:endParaRPr lang="en-US" sz="600" dirty="0"/>
          </a:p>
        </p:txBody>
      </p:sp>
      <p:sp>
        <p:nvSpPr>
          <p:cNvPr id="79" name="Shape 76"/>
          <p:cNvSpPr/>
          <p:nvPr/>
        </p:nvSpPr>
        <p:spPr>
          <a:xfrm>
            <a:off x="10149840" y="5394960"/>
            <a:ext cx="1417320" cy="1188720"/>
          </a:xfrm>
          <a:prstGeom prst="roundRect">
            <a:avLst>
              <a:gd name="adj" fmla="val 7692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80" name="Shape 77"/>
          <p:cNvSpPr/>
          <p:nvPr/>
        </p:nvSpPr>
        <p:spPr>
          <a:xfrm>
            <a:off x="10607040" y="5486400"/>
            <a:ext cx="502920" cy="50292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81" name="Text 78"/>
          <p:cNvSpPr/>
          <p:nvPr/>
        </p:nvSpPr>
        <p:spPr>
          <a:xfrm>
            <a:off x="10607040" y="54864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</a:t>
            </a:r>
            <a:endParaRPr lang="en-US" sz="800" dirty="0"/>
          </a:p>
        </p:txBody>
      </p:sp>
      <p:sp>
        <p:nvSpPr>
          <p:cNvPr id="82" name="Text 79"/>
          <p:cNvSpPr/>
          <p:nvPr/>
        </p:nvSpPr>
        <p:spPr>
          <a:xfrm>
            <a:off x="10149840" y="60350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Centurion</a:t>
            </a:r>
            <a:endParaRPr lang="en-US" sz="800" dirty="0"/>
          </a:p>
        </p:txBody>
      </p:sp>
      <p:sp>
        <p:nvSpPr>
          <p:cNvPr id="83" name="Text 80"/>
          <p:cNvSpPr/>
          <p:nvPr/>
        </p:nvSpPr>
        <p:spPr>
          <a:xfrm>
            <a:off x="10149840" y="626364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100+ tasks</a:t>
            </a:r>
            <a:endParaRPr lang="en-US" sz="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91440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www.ejada.com</a:t>
            </a:r>
            <a:endParaRPr lang="en-US" sz="800" dirty="0"/>
          </a:p>
        </p:txBody>
      </p:sp>
      <p:sp>
        <p:nvSpPr>
          <p:cNvPr id="4" name="Shape 1"/>
          <p:cNvSpPr/>
          <p:nvPr/>
        </p:nvSpPr>
        <p:spPr>
          <a:xfrm>
            <a:off x="11430000" y="36576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5" name="Shape 2"/>
          <p:cNvSpPr/>
          <p:nvPr/>
        </p:nvSpPr>
        <p:spPr>
          <a:xfrm>
            <a:off x="10789920" y="6217920"/>
            <a:ext cx="73152" cy="73152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6" name="Shape 3"/>
          <p:cNvSpPr/>
          <p:nvPr/>
        </p:nvSpPr>
        <p:spPr>
          <a:xfrm>
            <a:off x="10789920" y="182880"/>
            <a:ext cx="1097280" cy="411480"/>
          </a:xfrm>
          <a:prstGeom prst="roundRect">
            <a:avLst>
              <a:gd name="adj" fmla="val 33333"/>
            </a:avLst>
          </a:prstGeom>
          <a:solidFill>
            <a:srgbClr val="1FED93"/>
          </a:solidFill>
          <a:ln/>
        </p:spPr>
      </p:sp>
      <p:sp>
        <p:nvSpPr>
          <p:cNvPr id="7" name="Text 4"/>
          <p:cNvSpPr/>
          <p:nvPr/>
        </p:nvSpPr>
        <p:spPr>
          <a:xfrm>
            <a:off x="10789920" y="182880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6 of 10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68580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Your Approval Status</a:t>
            </a:r>
            <a:endParaRPr lang="en-US" sz="2800" dirty="0"/>
          </a:p>
        </p:txBody>
      </p:sp>
      <p:sp>
        <p:nvSpPr>
          <p:cNvPr id="9" name="Shape 6"/>
          <p:cNvSpPr/>
          <p:nvPr/>
        </p:nvSpPr>
        <p:spPr>
          <a:xfrm>
            <a:off x="457200" y="1325880"/>
            <a:ext cx="2286000" cy="0"/>
          </a:xfrm>
          <a:prstGeom prst="line">
            <a:avLst/>
          </a:prstGeom>
          <a:noFill/>
          <a:ln w="38100">
            <a:solidFill>
              <a:srgbClr val="1FED9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57200" y="14173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Monitor where each task is in the approval pipeline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57200" y="1920240"/>
            <a:ext cx="2011680" cy="1005840"/>
          </a:xfrm>
          <a:prstGeom prst="roundRect">
            <a:avLst>
              <a:gd name="adj" fmla="val 9091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57200" y="1920240"/>
            <a:ext cx="54864" cy="100584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3" name="Text 10"/>
          <p:cNvSpPr/>
          <p:nvPr/>
        </p:nvSpPr>
        <p:spPr>
          <a:xfrm>
            <a:off x="640080" y="20116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4" name="Text 11"/>
          <p:cNvSpPr/>
          <p:nvPr/>
        </p:nvSpPr>
        <p:spPr>
          <a:xfrm>
            <a:off x="640080" y="25146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SUBMITTED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3291840" y="1920240"/>
            <a:ext cx="2011680" cy="1005840"/>
          </a:xfrm>
          <a:prstGeom prst="roundRect">
            <a:avLst>
              <a:gd name="adj" fmla="val 9091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3291840" y="1920240"/>
            <a:ext cx="54864" cy="100584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7" name="Text 14"/>
          <p:cNvSpPr/>
          <p:nvPr/>
        </p:nvSpPr>
        <p:spPr>
          <a:xfrm>
            <a:off x="3474720" y="20116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2400" dirty="0"/>
          </a:p>
        </p:txBody>
      </p:sp>
      <p:sp>
        <p:nvSpPr>
          <p:cNvPr id="18" name="Text 15"/>
          <p:cNvSpPr/>
          <p:nvPr/>
        </p:nvSpPr>
        <p:spPr>
          <a:xfrm>
            <a:off x="3474720" y="25146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APPROVED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6126480" y="1920240"/>
            <a:ext cx="2011680" cy="1005840"/>
          </a:xfrm>
          <a:prstGeom prst="roundRect">
            <a:avLst>
              <a:gd name="adj" fmla="val 9091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6126480" y="1920240"/>
            <a:ext cx="54864" cy="100584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1" name="Text 18"/>
          <p:cNvSpPr/>
          <p:nvPr/>
        </p:nvSpPr>
        <p:spPr>
          <a:xfrm>
            <a:off x="6309360" y="20116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22" name="Text 19"/>
          <p:cNvSpPr/>
          <p:nvPr/>
        </p:nvSpPr>
        <p:spPr>
          <a:xfrm>
            <a:off x="6309360" y="25146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PENDING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8961120" y="1920240"/>
            <a:ext cx="2011680" cy="1005840"/>
          </a:xfrm>
          <a:prstGeom prst="roundRect">
            <a:avLst>
              <a:gd name="adj" fmla="val 9091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8961120" y="1920240"/>
            <a:ext cx="54864" cy="10058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5" name="Text 22"/>
          <p:cNvSpPr/>
          <p:nvPr/>
        </p:nvSpPr>
        <p:spPr>
          <a:xfrm>
            <a:off x="9144000" y="20116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2400" dirty="0"/>
          </a:p>
        </p:txBody>
      </p:sp>
      <p:sp>
        <p:nvSpPr>
          <p:cNvPr id="26" name="Text 23"/>
          <p:cNvSpPr/>
          <p:nvPr/>
        </p:nvSpPr>
        <p:spPr>
          <a:xfrm>
            <a:off x="9144000" y="25146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REJECTED</a:t>
            </a:r>
            <a:endParaRPr lang="en-US" sz="900" dirty="0"/>
          </a:p>
        </p:txBody>
      </p:sp>
      <p:sp>
        <p:nvSpPr>
          <p:cNvPr id="27" name="Shape 24"/>
          <p:cNvSpPr/>
          <p:nvPr/>
        </p:nvSpPr>
        <p:spPr>
          <a:xfrm>
            <a:off x="457200" y="3291840"/>
            <a:ext cx="11247120" cy="3291840"/>
          </a:xfrm>
          <a:prstGeom prst="roundRect">
            <a:avLst>
              <a:gd name="adj" fmla="val 3333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8" name="Text 25"/>
          <p:cNvSpPr/>
          <p:nvPr/>
        </p:nvSpPr>
        <p:spPr>
          <a:xfrm>
            <a:off x="731520" y="34290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Workflow</a:t>
            </a:r>
            <a:endParaRPr lang="en-US" sz="1400" dirty="0"/>
          </a:p>
        </p:txBody>
      </p:sp>
      <p:sp>
        <p:nvSpPr>
          <p:cNvPr id="29" name="Shape 26"/>
          <p:cNvSpPr/>
          <p:nvPr/>
        </p:nvSpPr>
        <p:spPr>
          <a:xfrm>
            <a:off x="914400" y="4114800"/>
            <a:ext cx="1828800" cy="1097280"/>
          </a:xfrm>
          <a:prstGeom prst="roundRect">
            <a:avLst>
              <a:gd name="adj" fmla="val 12500"/>
            </a:avLst>
          </a:prstGeom>
          <a:solidFill>
            <a:srgbClr val="3B82F6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Text 27"/>
          <p:cNvSpPr/>
          <p:nvPr/>
        </p:nvSpPr>
        <p:spPr>
          <a:xfrm>
            <a:off x="914400" y="411480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Submit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</a:t>
            </a:r>
            <a:endParaRPr lang="en-US" sz="1200" dirty="0"/>
          </a:p>
        </p:txBody>
      </p:sp>
      <p:sp>
        <p:nvSpPr>
          <p:cNvPr id="31" name="Shape 28"/>
          <p:cNvSpPr/>
          <p:nvPr/>
        </p:nvSpPr>
        <p:spPr>
          <a:xfrm>
            <a:off x="2834640" y="4663440"/>
            <a:ext cx="548640" cy="0"/>
          </a:xfrm>
          <a:prstGeom prst="line">
            <a:avLst/>
          </a:prstGeom>
          <a:noFill/>
          <a:ln w="25400">
            <a:solidFill>
              <a:srgbClr val="001081"/>
            </a:solidFill>
            <a:prstDash val="dash"/>
          </a:ln>
        </p:spPr>
      </p:sp>
      <p:sp>
        <p:nvSpPr>
          <p:cNvPr id="32" name="Text 29"/>
          <p:cNvSpPr/>
          <p:nvPr/>
        </p:nvSpPr>
        <p:spPr>
          <a:xfrm>
            <a:off x="3200400" y="443484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&gt;</a:t>
            </a:r>
            <a:endParaRPr lang="en-US" sz="1400" dirty="0"/>
          </a:p>
        </p:txBody>
      </p:sp>
      <p:sp>
        <p:nvSpPr>
          <p:cNvPr id="33" name="Shape 30"/>
          <p:cNvSpPr/>
          <p:nvPr/>
        </p:nvSpPr>
        <p:spPr>
          <a:xfrm>
            <a:off x="3474720" y="4114800"/>
            <a:ext cx="1828800" cy="1097280"/>
          </a:xfrm>
          <a:prstGeom prst="roundRect">
            <a:avLst>
              <a:gd name="adj" fmla="val 12500"/>
            </a:avLst>
          </a:prstGeom>
          <a:solidFill>
            <a:srgbClr val="8B5CF6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4" name="Text 31"/>
          <p:cNvSpPr/>
          <p:nvPr/>
        </p:nvSpPr>
        <p:spPr>
          <a:xfrm>
            <a:off x="3474720" y="411480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Validator</a:t>
            </a:r>
            <a:endParaRPr lang="en-US" sz="1200" dirty="0"/>
          </a:p>
        </p:txBody>
      </p:sp>
      <p:sp>
        <p:nvSpPr>
          <p:cNvPr id="35" name="Shape 32"/>
          <p:cNvSpPr/>
          <p:nvPr/>
        </p:nvSpPr>
        <p:spPr>
          <a:xfrm>
            <a:off x="5394960" y="4663440"/>
            <a:ext cx="548640" cy="0"/>
          </a:xfrm>
          <a:prstGeom prst="line">
            <a:avLst/>
          </a:prstGeom>
          <a:noFill/>
          <a:ln w="25400">
            <a:solidFill>
              <a:srgbClr val="001081"/>
            </a:solidFill>
            <a:prstDash val="dash"/>
          </a:ln>
        </p:spPr>
      </p:sp>
      <p:sp>
        <p:nvSpPr>
          <p:cNvPr id="36" name="Text 33"/>
          <p:cNvSpPr/>
          <p:nvPr/>
        </p:nvSpPr>
        <p:spPr>
          <a:xfrm>
            <a:off x="5760720" y="443484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&gt;</a:t>
            </a:r>
            <a:endParaRPr lang="en-US" sz="1400" dirty="0"/>
          </a:p>
        </p:txBody>
      </p:sp>
      <p:sp>
        <p:nvSpPr>
          <p:cNvPr id="37" name="Shape 34"/>
          <p:cNvSpPr/>
          <p:nvPr/>
        </p:nvSpPr>
        <p:spPr>
          <a:xfrm>
            <a:off x="6035040" y="4114800"/>
            <a:ext cx="1828800" cy="1097280"/>
          </a:xfrm>
          <a:prstGeom prst="roundRect">
            <a:avLst>
              <a:gd name="adj" fmla="val 12500"/>
            </a:avLst>
          </a:prstGeom>
          <a:solidFill>
            <a:srgbClr val="F59E0B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8" name="Text 35"/>
          <p:cNvSpPr/>
          <p:nvPr/>
        </p:nvSpPr>
        <p:spPr>
          <a:xfrm>
            <a:off x="6035040" y="411480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SPOC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</a:t>
            </a:r>
            <a:endParaRPr lang="en-US" sz="1200" dirty="0"/>
          </a:p>
        </p:txBody>
      </p:sp>
      <p:sp>
        <p:nvSpPr>
          <p:cNvPr id="39" name="Shape 36"/>
          <p:cNvSpPr/>
          <p:nvPr/>
        </p:nvSpPr>
        <p:spPr>
          <a:xfrm>
            <a:off x="7955280" y="4663440"/>
            <a:ext cx="548640" cy="0"/>
          </a:xfrm>
          <a:prstGeom prst="line">
            <a:avLst/>
          </a:prstGeom>
          <a:noFill/>
          <a:ln w="25400">
            <a:solidFill>
              <a:srgbClr val="001081"/>
            </a:solidFill>
            <a:prstDash val="dash"/>
          </a:ln>
        </p:spPr>
      </p:sp>
      <p:sp>
        <p:nvSpPr>
          <p:cNvPr id="40" name="Text 37"/>
          <p:cNvSpPr/>
          <p:nvPr/>
        </p:nvSpPr>
        <p:spPr>
          <a:xfrm>
            <a:off x="8321040" y="443484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&gt;</a:t>
            </a:r>
            <a:endParaRPr lang="en-US" sz="1400" dirty="0"/>
          </a:p>
        </p:txBody>
      </p:sp>
      <p:sp>
        <p:nvSpPr>
          <p:cNvPr id="41" name="Shape 38"/>
          <p:cNvSpPr/>
          <p:nvPr/>
        </p:nvSpPr>
        <p:spPr>
          <a:xfrm>
            <a:off x="8595360" y="4114800"/>
            <a:ext cx="1828800" cy="1097280"/>
          </a:xfrm>
          <a:prstGeom prst="roundRect">
            <a:avLst>
              <a:gd name="adj" fmla="val 12500"/>
            </a:avLst>
          </a:prstGeom>
          <a:solidFill>
            <a:srgbClr val="22C55E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42" name="Text 39"/>
          <p:cNvSpPr/>
          <p:nvPr/>
        </p:nvSpPr>
        <p:spPr>
          <a:xfrm>
            <a:off x="8595360" y="411480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Approved</a:t>
            </a:r>
            <a:endParaRPr lang="en-US" sz="1200" dirty="0"/>
          </a:p>
        </p:txBody>
      </p:sp>
      <p:sp>
        <p:nvSpPr>
          <p:cNvPr id="43" name="Text 40"/>
          <p:cNvSpPr/>
          <p:nvPr/>
        </p:nvSpPr>
        <p:spPr>
          <a:xfrm>
            <a:off x="731520" y="548640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Tasks saving 15+ hours go directly to Admin review. Click 'View Timeline' on each task for detailed status.</a:t>
            </a:r>
            <a:endParaRPr lang="en-US" sz="1000" dirty="0"/>
          </a:p>
        </p:txBody>
      </p:sp>
      <p:sp>
        <p:nvSpPr>
          <p:cNvPr id="44" name="Text 41"/>
          <p:cNvSpPr/>
          <p:nvPr/>
        </p:nvSpPr>
        <p:spPr>
          <a:xfrm>
            <a:off x="731520" y="59436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Task Submissions</a:t>
            </a:r>
            <a:endParaRPr lang="en-US" sz="1100" dirty="0"/>
          </a:p>
        </p:txBody>
      </p:sp>
      <p:sp>
        <p:nvSpPr>
          <p:cNvPr id="45" name="Text 42"/>
          <p:cNvSpPr/>
          <p:nvPr/>
        </p:nvSpPr>
        <p:spPr>
          <a:xfrm>
            <a:off x="731520" y="626364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 Description</a:t>
            </a:r>
            <a:endParaRPr lang="en-US" sz="800" dirty="0"/>
          </a:p>
        </p:txBody>
      </p:sp>
      <p:sp>
        <p:nvSpPr>
          <p:cNvPr id="46" name="Text 43"/>
          <p:cNvSpPr/>
          <p:nvPr/>
        </p:nvSpPr>
        <p:spPr>
          <a:xfrm>
            <a:off x="2926080" y="626364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Saved</a:t>
            </a:r>
            <a:endParaRPr lang="en-US" sz="800" dirty="0"/>
          </a:p>
        </p:txBody>
      </p:sp>
      <p:sp>
        <p:nvSpPr>
          <p:cNvPr id="47" name="Text 44"/>
          <p:cNvSpPr/>
          <p:nvPr/>
        </p:nvSpPr>
        <p:spPr>
          <a:xfrm>
            <a:off x="5120640" y="626364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Status</a:t>
            </a:r>
            <a:endParaRPr lang="en-US" sz="800" dirty="0"/>
          </a:p>
        </p:txBody>
      </p:sp>
      <p:sp>
        <p:nvSpPr>
          <p:cNvPr id="48" name="Text 45"/>
          <p:cNvSpPr/>
          <p:nvPr/>
        </p:nvSpPr>
        <p:spPr>
          <a:xfrm>
            <a:off x="7315200" y="626364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Pending With</a:t>
            </a:r>
            <a:endParaRPr lang="en-US" sz="800" dirty="0"/>
          </a:p>
        </p:txBody>
      </p:sp>
      <p:sp>
        <p:nvSpPr>
          <p:cNvPr id="49" name="Text 46"/>
          <p:cNvSpPr/>
          <p:nvPr/>
        </p:nvSpPr>
        <p:spPr>
          <a:xfrm>
            <a:off x="9509760" y="626364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82880"/>
            <a:ext cx="914400" cy="30175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www.ejada.com</a:t>
            </a:r>
            <a:endParaRPr lang="en-US" sz="800" dirty="0"/>
          </a:p>
        </p:txBody>
      </p:sp>
      <p:sp>
        <p:nvSpPr>
          <p:cNvPr id="4" name="Shape 1"/>
          <p:cNvSpPr/>
          <p:nvPr/>
        </p:nvSpPr>
        <p:spPr>
          <a:xfrm>
            <a:off x="11430000" y="36576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5" name="Shape 2"/>
          <p:cNvSpPr/>
          <p:nvPr/>
        </p:nvSpPr>
        <p:spPr>
          <a:xfrm>
            <a:off x="10789920" y="6217920"/>
            <a:ext cx="73152" cy="73152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6" name="Shape 3"/>
          <p:cNvSpPr/>
          <p:nvPr/>
        </p:nvSpPr>
        <p:spPr>
          <a:xfrm>
            <a:off x="10789920" y="182880"/>
            <a:ext cx="1097280" cy="411480"/>
          </a:xfrm>
          <a:prstGeom prst="roundRect">
            <a:avLst>
              <a:gd name="adj" fmla="val 33333"/>
            </a:avLst>
          </a:prstGeom>
          <a:solidFill>
            <a:srgbClr val="1FED93"/>
          </a:solidFill>
          <a:ln/>
        </p:spPr>
      </p:sp>
      <p:sp>
        <p:nvSpPr>
          <p:cNvPr id="7" name="Text 4"/>
          <p:cNvSpPr/>
          <p:nvPr/>
        </p:nvSpPr>
        <p:spPr>
          <a:xfrm>
            <a:off x="10789920" y="182880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7 of 10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68580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Leaderboard &amp; Accomplishments</a:t>
            </a:r>
            <a:endParaRPr lang="en-US" sz="2800" dirty="0"/>
          </a:p>
        </p:txBody>
      </p:sp>
      <p:sp>
        <p:nvSpPr>
          <p:cNvPr id="9" name="Shape 6"/>
          <p:cNvSpPr/>
          <p:nvPr/>
        </p:nvSpPr>
        <p:spPr>
          <a:xfrm>
            <a:off x="457200" y="1325880"/>
            <a:ext cx="2286000" cy="0"/>
          </a:xfrm>
          <a:prstGeom prst="line">
            <a:avLst/>
          </a:prstGeom>
          <a:noFill/>
          <a:ln w="38100">
            <a:solidFill>
              <a:srgbClr val="1FED9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57200" y="141732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Compete with peers and showcase your AI-driven wins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57200" y="1828800"/>
            <a:ext cx="5486400" cy="4754880"/>
          </a:xfrm>
          <a:prstGeom prst="roundRect">
            <a:avLst>
              <a:gd name="adj" fmla="val 2308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57200" y="1828800"/>
            <a:ext cx="5486400" cy="54864"/>
          </a:xfrm>
          <a:prstGeom prst="rect">
            <a:avLst/>
          </a:prstGeom>
          <a:solidFill>
            <a:srgbClr val="1FED93"/>
          </a:solidFill>
          <a:ln/>
        </p:spPr>
      </p:sp>
      <p:sp>
        <p:nvSpPr>
          <p:cNvPr id="13" name="Text 10"/>
          <p:cNvSpPr/>
          <p:nvPr/>
        </p:nvSpPr>
        <p:spPr>
          <a:xfrm>
            <a:off x="731520" y="201168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Leaderboard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731520" y="246888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 Rankings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731520" y="2834640"/>
            <a:ext cx="4937760" cy="502920"/>
          </a:xfrm>
          <a:prstGeom prst="roundRect">
            <a:avLst>
              <a:gd name="adj" fmla="val 14545"/>
            </a:avLst>
          </a:prstGeom>
          <a:solidFill>
            <a:srgbClr val="FFFFFF"/>
          </a:solidFill>
          <a:ln/>
        </p:spPr>
      </p:sp>
      <p:sp>
        <p:nvSpPr>
          <p:cNvPr id="16" name="Shape 13"/>
          <p:cNvSpPr/>
          <p:nvPr/>
        </p:nvSpPr>
        <p:spPr>
          <a:xfrm>
            <a:off x="868680" y="2907792"/>
            <a:ext cx="347472" cy="347472"/>
          </a:xfrm>
          <a:prstGeom prst="ellipse">
            <a:avLst/>
          </a:prstGeom>
          <a:solidFill>
            <a:srgbClr val="FFD700"/>
          </a:solidFill>
          <a:ln/>
        </p:spPr>
      </p:sp>
      <p:sp>
        <p:nvSpPr>
          <p:cNvPr id="17" name="Text 14"/>
          <p:cNvSpPr/>
          <p:nvPr/>
        </p:nvSpPr>
        <p:spPr>
          <a:xfrm>
            <a:off x="1371600" y="28803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GRC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4572000" y="288036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</a:t>
            </a:r>
            <a:endParaRPr lang="en-US" sz="1800" dirty="0"/>
          </a:p>
        </p:txBody>
      </p:sp>
      <p:sp>
        <p:nvSpPr>
          <p:cNvPr id="19" name="Shape 16"/>
          <p:cNvSpPr/>
          <p:nvPr/>
        </p:nvSpPr>
        <p:spPr>
          <a:xfrm>
            <a:off x="731520" y="3429000"/>
            <a:ext cx="4937760" cy="502920"/>
          </a:xfrm>
          <a:prstGeom prst="roundRect">
            <a:avLst>
              <a:gd name="adj" fmla="val 14545"/>
            </a:avLst>
          </a:prstGeom>
          <a:solidFill>
            <a:srgbClr val="FFFFFF"/>
          </a:solidFill>
          <a:ln/>
        </p:spPr>
      </p:sp>
      <p:sp>
        <p:nvSpPr>
          <p:cNvPr id="20" name="Shape 17"/>
          <p:cNvSpPr/>
          <p:nvPr/>
        </p:nvSpPr>
        <p:spPr>
          <a:xfrm>
            <a:off x="868680" y="3502152"/>
            <a:ext cx="347472" cy="347472"/>
          </a:xfrm>
          <a:prstGeom prst="ellipse">
            <a:avLst/>
          </a:prstGeom>
          <a:solidFill>
            <a:srgbClr val="C0C0C0"/>
          </a:solidFill>
          <a:ln/>
        </p:spPr>
      </p:sp>
      <p:sp>
        <p:nvSpPr>
          <p:cNvPr id="21" name="Text 18"/>
          <p:cNvSpPr/>
          <p:nvPr/>
        </p:nvSpPr>
        <p:spPr>
          <a:xfrm>
            <a:off x="1371600" y="347472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BFSI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4572000" y="34747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</a:t>
            </a:r>
            <a:endParaRPr lang="en-US" sz="1800" dirty="0"/>
          </a:p>
        </p:txBody>
      </p:sp>
      <p:sp>
        <p:nvSpPr>
          <p:cNvPr id="23" name="Text 20"/>
          <p:cNvSpPr/>
          <p:nvPr/>
        </p:nvSpPr>
        <p:spPr>
          <a:xfrm>
            <a:off x="731520" y="420624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Contributors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731520" y="4572000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Employee</a:t>
            </a:r>
            <a:endParaRPr lang="en-US" sz="700" dirty="0"/>
          </a:p>
        </p:txBody>
      </p:sp>
      <p:sp>
        <p:nvSpPr>
          <p:cNvPr id="25" name="Text 22"/>
          <p:cNvSpPr/>
          <p:nvPr/>
        </p:nvSpPr>
        <p:spPr>
          <a:xfrm>
            <a:off x="1554480" y="4572000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</a:t>
            </a:r>
            <a:endParaRPr lang="en-US" sz="700" dirty="0"/>
          </a:p>
        </p:txBody>
      </p:sp>
      <p:sp>
        <p:nvSpPr>
          <p:cNvPr id="26" name="Text 23"/>
          <p:cNvSpPr/>
          <p:nvPr/>
        </p:nvSpPr>
        <p:spPr>
          <a:xfrm>
            <a:off x="2377440" y="4572000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Tasks</a:t>
            </a:r>
            <a:endParaRPr lang="en-US" sz="700" dirty="0"/>
          </a:p>
        </p:txBody>
      </p:sp>
      <p:sp>
        <p:nvSpPr>
          <p:cNvPr id="27" name="Text 24"/>
          <p:cNvSpPr/>
          <p:nvPr/>
        </p:nvSpPr>
        <p:spPr>
          <a:xfrm>
            <a:off x="3200400" y="4572000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Hours</a:t>
            </a:r>
            <a:endParaRPr lang="en-US" sz="700" dirty="0"/>
          </a:p>
        </p:txBody>
      </p:sp>
      <p:sp>
        <p:nvSpPr>
          <p:cNvPr id="28" name="Text 25"/>
          <p:cNvSpPr/>
          <p:nvPr/>
        </p:nvSpPr>
        <p:spPr>
          <a:xfrm>
            <a:off x="4023360" y="4572000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Efficiency</a:t>
            </a:r>
            <a:endParaRPr lang="en-US" sz="700" dirty="0"/>
          </a:p>
        </p:txBody>
      </p:sp>
      <p:sp>
        <p:nvSpPr>
          <p:cNvPr id="29" name="Text 26"/>
          <p:cNvSpPr/>
          <p:nvPr/>
        </p:nvSpPr>
        <p:spPr>
          <a:xfrm>
            <a:off x="4846320" y="4572000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Badges</a:t>
            </a:r>
            <a:endParaRPr lang="en-US" sz="700" dirty="0"/>
          </a:p>
        </p:txBody>
      </p:sp>
      <p:sp>
        <p:nvSpPr>
          <p:cNvPr id="30" name="Shape 27"/>
          <p:cNvSpPr/>
          <p:nvPr/>
        </p:nvSpPr>
        <p:spPr>
          <a:xfrm>
            <a:off x="6217920" y="1828800"/>
            <a:ext cx="5486400" cy="4754880"/>
          </a:xfrm>
          <a:prstGeom prst="roundRect">
            <a:avLst>
              <a:gd name="adj" fmla="val 2308"/>
            </a:avLst>
          </a:prstGeom>
          <a:solidFill>
            <a:srgbClr val="F5F7F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1" name="Shape 28"/>
          <p:cNvSpPr/>
          <p:nvPr/>
        </p:nvSpPr>
        <p:spPr>
          <a:xfrm>
            <a:off x="6217920" y="1828800"/>
            <a:ext cx="5486400" cy="54864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2" name="Text 29"/>
          <p:cNvSpPr/>
          <p:nvPr/>
        </p:nvSpPr>
        <p:spPr>
          <a:xfrm>
            <a:off x="6492240" y="201168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Accomplishments</a:t>
            </a:r>
            <a:endParaRPr lang="en-US" sz="1600" dirty="0"/>
          </a:p>
        </p:txBody>
      </p:sp>
      <p:sp>
        <p:nvSpPr>
          <p:cNvPr id="33" name="Text 30"/>
          <p:cNvSpPr/>
          <p:nvPr/>
        </p:nvSpPr>
        <p:spPr>
          <a:xfrm>
            <a:off x="6492240" y="242316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 major AI-driven wins, POCs, and process improvements</a:t>
            </a:r>
            <a:endParaRPr lang="en-US" sz="1000" dirty="0"/>
          </a:p>
        </p:txBody>
      </p:sp>
      <p:sp>
        <p:nvSpPr>
          <p:cNvPr id="34" name="Shape 31"/>
          <p:cNvSpPr/>
          <p:nvPr/>
        </p:nvSpPr>
        <p:spPr>
          <a:xfrm>
            <a:off x="6492240" y="2834640"/>
            <a:ext cx="4937760" cy="164592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5" name="Text 32"/>
          <p:cNvSpPr/>
          <p:nvPr/>
        </p:nvSpPr>
        <p:spPr>
          <a:xfrm>
            <a:off x="6675120" y="29260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EAS AI Adoption Dashboard</a:t>
            </a:r>
            <a:endParaRPr lang="en-US" sz="1000" dirty="0"/>
          </a:p>
        </p:txBody>
      </p:sp>
      <p:sp>
        <p:nvSpPr>
          <p:cNvPr id="36" name="Text 33"/>
          <p:cNvSpPr/>
          <p:nvPr/>
        </p:nvSpPr>
        <p:spPr>
          <a:xfrm>
            <a:off x="6675120" y="320040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4949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Practice: BFSI  |  Tool: GitHub Copilot  |  Lead: Omar Ibrahim</a:t>
            </a:r>
            <a:endParaRPr lang="en-US" sz="700" dirty="0"/>
          </a:p>
        </p:txBody>
      </p:sp>
      <p:sp>
        <p:nvSpPr>
          <p:cNvPr id="37" name="Shape 34"/>
          <p:cNvSpPr/>
          <p:nvPr/>
        </p:nvSpPr>
        <p:spPr>
          <a:xfrm>
            <a:off x="6675120" y="3474720"/>
            <a:ext cx="4572000" cy="548640"/>
          </a:xfrm>
          <a:prstGeom prst="roundRect">
            <a:avLst>
              <a:gd name="adj" fmla="val 8333"/>
            </a:avLst>
          </a:prstGeom>
          <a:solidFill>
            <a:srgbClr val="E8F5E9"/>
          </a:solidFill>
          <a:ln/>
        </p:spPr>
      </p:sp>
      <p:sp>
        <p:nvSpPr>
          <p:cNvPr id="38" name="Text 35"/>
          <p:cNvSpPr/>
          <p:nvPr/>
        </p:nvSpPr>
        <p:spPr>
          <a:xfrm>
            <a:off x="6858000" y="352044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IMPACT: Replaces manual Excel tracking with real-time visibility into AI usage and adoption gaps.</a:t>
            </a:r>
            <a:endParaRPr lang="en-US" sz="800" dirty="0"/>
          </a:p>
        </p:txBody>
      </p:sp>
      <p:sp>
        <p:nvSpPr>
          <p:cNvPr id="39" name="Text 36"/>
          <p:cNvSpPr/>
          <p:nvPr/>
        </p:nvSpPr>
        <p:spPr>
          <a:xfrm>
            <a:off x="6675120" y="411480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Before: 60 hrs    After: 20 hrs</a:t>
            </a:r>
            <a:endParaRPr lang="en-US" sz="800" dirty="0"/>
          </a:p>
        </p:txBody>
      </p:sp>
      <p:sp>
        <p:nvSpPr>
          <p:cNvPr id="40" name="Text 37"/>
          <p:cNvSpPr/>
          <p:nvPr/>
        </p:nvSpPr>
        <p:spPr>
          <a:xfrm>
            <a:off x="6492240" y="466344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1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to Include in Your Accomplishment:</a:t>
            </a:r>
            <a:endParaRPr lang="en-US" sz="1000" dirty="0"/>
          </a:p>
        </p:txBody>
      </p:sp>
      <p:sp>
        <p:nvSpPr>
          <p:cNvPr id="41" name="Shape 38"/>
          <p:cNvSpPr/>
          <p:nvPr/>
        </p:nvSpPr>
        <p:spPr>
          <a:xfrm>
            <a:off x="6583680" y="502920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42" name="Text 39"/>
          <p:cNvSpPr/>
          <p:nvPr/>
        </p:nvSpPr>
        <p:spPr>
          <a:xfrm>
            <a:off x="6812280" y="495604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Title &amp; description of the AI win</a:t>
            </a:r>
            <a:endParaRPr lang="en-US" sz="900" dirty="0"/>
          </a:p>
        </p:txBody>
      </p:sp>
      <p:sp>
        <p:nvSpPr>
          <p:cNvPr id="43" name="Shape 40"/>
          <p:cNvSpPr/>
          <p:nvPr/>
        </p:nvSpPr>
        <p:spPr>
          <a:xfrm>
            <a:off x="6583680" y="534924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44" name="Text 41"/>
          <p:cNvSpPr/>
          <p:nvPr/>
        </p:nvSpPr>
        <p:spPr>
          <a:xfrm>
            <a:off x="6812280" y="527608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vs After metrics</a:t>
            </a:r>
            <a:endParaRPr lang="en-US" sz="900" dirty="0"/>
          </a:p>
        </p:txBody>
      </p:sp>
      <p:sp>
        <p:nvSpPr>
          <p:cNvPr id="45" name="Shape 42"/>
          <p:cNvSpPr/>
          <p:nvPr/>
        </p:nvSpPr>
        <p:spPr>
          <a:xfrm>
            <a:off x="6583680" y="566928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46" name="Text 43"/>
          <p:cNvSpPr/>
          <p:nvPr/>
        </p:nvSpPr>
        <p:spPr>
          <a:xfrm>
            <a:off x="6812280" y="559612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tool used &amp; category</a:t>
            </a:r>
            <a:endParaRPr lang="en-US" sz="900" dirty="0"/>
          </a:p>
        </p:txBody>
      </p:sp>
      <p:sp>
        <p:nvSpPr>
          <p:cNvPr id="47" name="Shape 44"/>
          <p:cNvSpPr/>
          <p:nvPr/>
        </p:nvSpPr>
        <p:spPr>
          <a:xfrm>
            <a:off x="6583680" y="5989320"/>
            <a:ext cx="109728" cy="109728"/>
          </a:xfrm>
          <a:prstGeom prst="ellipse">
            <a:avLst/>
          </a:prstGeom>
          <a:solidFill>
            <a:srgbClr val="1FED93"/>
          </a:solidFill>
          <a:ln/>
        </p:spPr>
      </p:sp>
      <p:sp>
        <p:nvSpPr>
          <p:cNvPr id="48" name="Text 45"/>
          <p:cNvSpPr/>
          <p:nvPr/>
        </p:nvSpPr>
        <p:spPr>
          <a:xfrm>
            <a:off x="6812280" y="5916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636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gains &amp; effort saved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2026-04-13T09:20:18Z</dcterms:created>
  <dcterms:modified xsi:type="dcterms:W3CDTF">2026-04-13T09:20:18Z</dcterms:modified>
</cp:coreProperties>
</file>